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59"/>
  </p:notesMasterIdLst>
  <p:handoutMasterIdLst>
    <p:handoutMasterId r:id="rId60"/>
  </p:handoutMasterIdLst>
  <p:sldIdLst>
    <p:sldId id="289" r:id="rId2"/>
    <p:sldId id="449" r:id="rId3"/>
    <p:sldId id="515" r:id="rId4"/>
    <p:sldId id="282" r:id="rId5"/>
    <p:sldId id="260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533" r:id="rId23"/>
    <p:sldId id="532" r:id="rId24"/>
    <p:sldId id="534" r:id="rId25"/>
    <p:sldId id="535" r:id="rId26"/>
    <p:sldId id="536" r:id="rId27"/>
    <p:sldId id="537" r:id="rId28"/>
    <p:sldId id="538" r:id="rId29"/>
    <p:sldId id="539" r:id="rId30"/>
    <p:sldId id="540" r:id="rId31"/>
    <p:sldId id="541" r:id="rId32"/>
    <p:sldId id="542" r:id="rId33"/>
    <p:sldId id="543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54" r:id="rId45"/>
    <p:sldId id="555" r:id="rId46"/>
    <p:sldId id="556" r:id="rId47"/>
    <p:sldId id="557" r:id="rId48"/>
    <p:sldId id="558" r:id="rId49"/>
    <p:sldId id="559" r:id="rId50"/>
    <p:sldId id="560" r:id="rId51"/>
    <p:sldId id="561" r:id="rId52"/>
    <p:sldId id="562" r:id="rId53"/>
    <p:sldId id="563" r:id="rId54"/>
    <p:sldId id="564" r:id="rId55"/>
    <p:sldId id="565" r:id="rId56"/>
    <p:sldId id="566" r:id="rId57"/>
    <p:sldId id="568" r:id="rId58"/>
  </p:sldIdLst>
  <p:sldSz cx="9144000" cy="6858000" type="screen4x3"/>
  <p:notesSz cx="6805613" cy="9939338"/>
  <p:embeddedFontLst>
    <p:embeddedFont>
      <p:font typeface="Tahoma" pitchFamily="34" charset="0"/>
      <p:regular r:id="rId61"/>
      <p:bold r:id="rId62"/>
    </p:embeddedFont>
    <p:embeddedFont>
      <p:font typeface="나눔손글씨 펜" charset="-127"/>
      <p:regular r:id="rId63"/>
    </p:embeddedFont>
    <p:embeddedFont>
      <p:font typeface="맑은 고딕" pitchFamily="50" charset="-127"/>
      <p:regular r:id="rId64"/>
      <p:bold r:id="rId65"/>
    </p:embeddedFont>
    <p:embeddedFont>
      <p:font typeface="HY견고딕" pitchFamily="18" charset="-127"/>
      <p:regular r:id="rId66"/>
    </p:embeddedFont>
    <p:embeddedFont>
      <p:font typeface="Cambria Math" pitchFamily="18" charset="0"/>
      <p:regular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>
        <p:scale>
          <a:sx n="90" d="100"/>
          <a:sy n="90" d="100"/>
        </p:scale>
        <p:origin x="-2262" y="-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A642-BD8C-4863-AE8E-275220A3C5A7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2D2D1-5EFB-4AA6-804B-33AE36D56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2018-06-08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11.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커널함수에 대응하는 변환함수는 여럿일 수 있음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(11.5)</a:t>
                </a:r>
                <a:r>
                  <a:rPr lang="ko-KR" altLang="en-US" dirty="0" smtClean="0"/>
                  <a:t>에 대응하는 여러 변환함수들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트릭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대치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변환한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공간에서 내적 연산을 원래 특징 공간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ℒ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에서 </a:t>
                </a:r>
                <a:r>
                  <a:rPr lang="ko-KR" altLang="en-US" dirty="0" err="1" smtClean="0">
                    <a:sym typeface="Wingdings" pitchFamily="2" charset="2"/>
                  </a:rPr>
                  <a:t>커널함수</a:t>
                </a:r>
                <a:r>
                  <a:rPr lang="ko-KR" altLang="en-US" dirty="0" smtClean="0">
                    <a:sym typeface="Wingdings" pitchFamily="2" charset="2"/>
                  </a:rPr>
                  <a:t> 계산으로 대치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원래 특징 공간에서 쉽게 계산하지만 선형 분리 가능이라는 고차원 공간의 좋은 특성을 이용하는 셈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수학적 트릭으로 차원의 저주를 피함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제약 사항</a:t>
                </a:r>
                <a:r>
                  <a:rPr lang="en-US" altLang="ko-KR" dirty="0" smtClean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공간에서의 연산이 내적으로 표현되어야 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err="1" smtClean="0">
                    <a:sym typeface="Wingdings" pitchFamily="2" charset="2"/>
                  </a:rPr>
                  <a:t>쌍대성</a:t>
                </a:r>
                <a:r>
                  <a:rPr lang="en-US" altLang="ko-KR" baseline="30000" dirty="0" smtClean="0">
                    <a:sym typeface="Wingdings" pitchFamily="2" charset="2"/>
                  </a:rPr>
                  <a:t>duality</a:t>
                </a:r>
                <a:r>
                  <a:rPr lang="ko-KR" altLang="en-US" dirty="0" smtClean="0">
                    <a:sym typeface="Wingdings" pitchFamily="2" charset="2"/>
                  </a:rPr>
                  <a:t>을 이용하여 내적 표현 유도 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r="-902" b="-4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3402"/>
            <a:ext cx="6984776" cy="20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3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널리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쓰이는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커널함수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1~2</a:t>
                </a:r>
                <a:r>
                  <a:rPr lang="ko-KR" altLang="en-US" dirty="0" smtClean="0">
                    <a:sym typeface="Wingdings" pitchFamily="2" charset="2"/>
                  </a:rPr>
                  <a:t>개의 </a:t>
                </a:r>
                <a:r>
                  <a:rPr lang="ko-KR" altLang="en-US" dirty="0" err="1" smtClean="0">
                    <a:sym typeface="Wingdings" pitchFamily="2" charset="2"/>
                  </a:rPr>
                  <a:t>하이퍼</a:t>
                </a:r>
                <a:r>
                  <a:rPr lang="ko-KR" altLang="en-US" dirty="0" smtClean="0">
                    <a:sym typeface="Wingdings" pitchFamily="2" charset="2"/>
                  </a:rPr>
                  <a:t> 매개변수를 가짐 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다항식의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RBF</a:t>
                </a:r>
                <a:r>
                  <a:rPr lang="ko-KR" altLang="en-US" dirty="0" smtClean="0">
                    <a:sym typeface="Wingdings" pitchFamily="2" charset="2"/>
                  </a:rPr>
                  <a:t>의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𝜎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err="1" smtClean="0">
                    <a:sym typeface="Wingdings" pitchFamily="2" charset="2"/>
                  </a:rPr>
                  <a:t>하이퍼볼릭</a:t>
                </a:r>
                <a:r>
                  <a:rPr lang="ko-KR" altLang="en-US" dirty="0" smtClean="0">
                    <a:sym typeface="Wingdings" pitchFamily="2" charset="2"/>
                  </a:rPr>
                  <a:t> 탄젠트의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, </m:t>
                    </m:r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𝛽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16" y="2276872"/>
            <a:ext cx="7963027" cy="2021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0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리지 회귀</a:t>
            </a:r>
            <a:r>
              <a:rPr lang="en-US" altLang="ko-KR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kernel ridge regression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 smtClean="0"/>
                  <a:t>5.4.1</a:t>
                </a:r>
                <a:r>
                  <a:rPr lang="ko-KR" altLang="en-US" dirty="0" smtClean="0"/>
                  <a:t>절의 리지 회귀 다시 살펴보기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𝐗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설계행렬이고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𝐲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레이블을 세로로 배치한 </a:t>
                </a:r>
                <a:r>
                  <a:rPr lang="ko-KR" altLang="en-US" dirty="0" err="1" smtClean="0">
                    <a:sym typeface="Wingdings" pitchFamily="2" charset="2"/>
                  </a:rPr>
                  <a:t>열벡터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데이터가 선형을 이루는 경우에만 적용 가능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트릭을 적용하여 비선형 확장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내적 형태가 없으므로 </a:t>
                </a:r>
                <a:r>
                  <a:rPr lang="ko-KR" altLang="en-US" dirty="0" err="1" smtClean="0">
                    <a:sym typeface="Wingdings" pitchFamily="2" charset="2"/>
                  </a:rPr>
                  <a:t>쌍대</a:t>
                </a:r>
                <a:r>
                  <a:rPr lang="ko-KR" altLang="en-US" dirty="0" smtClean="0">
                    <a:sym typeface="Wingdings" pitchFamily="2" charset="2"/>
                  </a:rPr>
                  <a:t> 문제로 변환해야 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쌍대 문제로 변환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(11.9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의 양변에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𝐗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+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𝐈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곱한 후 식을 정리하면 식 </a:t>
                </a:r>
                <a:r>
                  <a:rPr lang="en-US" altLang="ko-KR" dirty="0">
                    <a:sym typeface="Wingdings" pitchFamily="2" charset="2"/>
                  </a:rPr>
                  <a:t>(11.10)</a:t>
                </a:r>
                <a:r>
                  <a:rPr lang="ko-KR" altLang="en-US" dirty="0">
                    <a:sym typeface="Wingdings" pitchFamily="2" charset="2"/>
                  </a:rPr>
                  <a:t>을 얻음</a:t>
                </a: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50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157192"/>
            <a:ext cx="6820297" cy="89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8" y="1628800"/>
            <a:ext cx="68484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리지 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다음과 같이 유도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𝛼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위한 식 </a:t>
                </a:r>
                <a:r>
                  <a:rPr lang="en-US" altLang="ko-KR" dirty="0" smtClean="0">
                    <a:sym typeface="Wingdings" pitchFamily="2" charset="2"/>
                  </a:rPr>
                  <a:t>(11.11) (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𝐆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그램 행렬이라 부르는데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내적이 나타남</a:t>
                </a:r>
                <a:r>
                  <a:rPr lang="en-US" altLang="ko-KR" dirty="0" smtClean="0">
                    <a:sym typeface="Wingdings" pitchFamily="2" charset="2"/>
                  </a:rPr>
                  <a:t>!)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(11.13)</a:t>
                </a:r>
                <a:r>
                  <a:rPr lang="ko-KR" altLang="en-US" dirty="0" smtClean="0">
                    <a:sym typeface="Wingdings" pitchFamily="2" charset="2"/>
                  </a:rPr>
                  <a:t>은 식 </a:t>
                </a:r>
                <a:r>
                  <a:rPr lang="en-US" altLang="ko-KR" dirty="0" smtClean="0">
                    <a:sym typeface="Wingdings" pitchFamily="2" charset="2"/>
                  </a:rPr>
                  <a:t>(11.9)</a:t>
                </a:r>
                <a:r>
                  <a:rPr lang="ko-KR" altLang="en-US" dirty="0" smtClean="0">
                    <a:sym typeface="Wingdings" pitchFamily="2" charset="2"/>
                  </a:rPr>
                  <a:t>의 </a:t>
                </a:r>
                <a:r>
                  <a:rPr lang="ko-KR" altLang="en-US" dirty="0" err="1" smtClean="0">
                    <a:sym typeface="Wingdings" pitchFamily="2" charset="2"/>
                  </a:rPr>
                  <a:t>쌍대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둘은 생긴 모양만 다르지 동일한 문제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(11.9)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𝐗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가지는데 식 </a:t>
                </a:r>
                <a:r>
                  <a:rPr lang="en-US" altLang="ko-KR" dirty="0" smtClean="0">
                    <a:sym typeface="Wingdings" pitchFamily="2" charset="2"/>
                  </a:rPr>
                  <a:t>(11.13)</a:t>
                </a:r>
                <a:r>
                  <a:rPr lang="ko-KR" altLang="en-US" dirty="0" smtClean="0"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𝐗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가짐 </a:t>
                </a:r>
                <a:r>
                  <a:rPr lang="en-US" altLang="ko-KR" dirty="0" smtClean="0"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(11.13)</a:t>
                </a:r>
                <a:r>
                  <a:rPr lang="ko-KR" altLang="en-US" dirty="0" smtClean="0">
                    <a:sym typeface="Wingdings" pitchFamily="2" charset="2"/>
                  </a:rPr>
                  <a:t>은 내적 표현이므로 </a:t>
                </a:r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기법 적용 가능해짐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693" t="-322" b="-505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198642" cy="36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59" y="2528113"/>
            <a:ext cx="6179616" cy="153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80" y="4797152"/>
            <a:ext cx="6341517" cy="418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7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리지 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메모리 기반 예측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(11.14)</a:t>
                </a:r>
                <a:r>
                  <a:rPr lang="ko-KR" altLang="en-US" dirty="0" smtClean="0">
                    <a:sym typeface="Wingdings" pitchFamily="2" charset="2"/>
                  </a:rPr>
                  <a:t>는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새로운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샘플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입력되었을 때 예측에 사용되는 식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트릭을 적용하면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(11.13)</a:t>
                </a:r>
                <a:r>
                  <a:rPr lang="ko-KR" altLang="en-US" dirty="0" smtClean="0">
                    <a:sym typeface="Wingdings" pitchFamily="2" charset="2"/>
                  </a:rPr>
                  <a:t>으로 학습 문제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(11.15)</a:t>
                </a:r>
                <a:r>
                  <a:rPr lang="ko-KR" altLang="en-US" dirty="0" smtClean="0">
                    <a:sym typeface="Wingdings" pitchFamily="2" charset="2"/>
                  </a:rPr>
                  <a:t>로 예측 문제를 푸는 기법을 </a:t>
                </a:r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리지 회귀라 부름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미리 알 수 없으므로 식 </a:t>
                </a:r>
                <a:r>
                  <a:rPr lang="en-US" altLang="ko-KR" dirty="0" smtClean="0">
                    <a:sym typeface="Wingdings" pitchFamily="2" charset="2"/>
                  </a:rPr>
                  <a:t>(11.15)</a:t>
                </a:r>
                <a:r>
                  <a:rPr lang="ko-KR" altLang="en-US" dirty="0" smtClean="0">
                    <a:sym typeface="Wingdings" pitchFamily="2" charset="2"/>
                  </a:rPr>
                  <a:t>의 내적을 구하려면 훈련집합을 모두 저장하고 </a:t>
                </a:r>
                <a:r>
                  <a:rPr lang="ko-KR" altLang="en-US" dirty="0">
                    <a:sym typeface="Wingdings" pitchFamily="2" charset="2"/>
                  </a:rPr>
                  <a:t>있</a:t>
                </a:r>
                <a:r>
                  <a:rPr lang="ko-KR" altLang="en-US" dirty="0" smtClean="0">
                    <a:sym typeface="Wingdings" pitchFamily="2" charset="2"/>
                  </a:rPr>
                  <a:t>어야 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리지 회귀는 메모리 기반 방법임</a:t>
                </a: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r="-347" b="-17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6775475" cy="137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933056"/>
            <a:ext cx="6192688" cy="78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73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 smtClean="0"/>
                  <a:t>6.6.1</a:t>
                </a:r>
                <a:r>
                  <a:rPr lang="ko-KR" altLang="en-US" dirty="0" smtClean="0"/>
                  <a:t>절의 </a:t>
                </a:r>
                <a:r>
                  <a:rPr lang="en-US" altLang="ko-KR" dirty="0" smtClean="0"/>
                  <a:t>PCA(</a:t>
                </a:r>
                <a:r>
                  <a:rPr lang="ko-KR" altLang="en-US" dirty="0" smtClean="0"/>
                  <a:t>주성분 분석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다시 살펴보기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Cambria Math"/>
                        <a:sym typeface="Wingdings" pitchFamily="2" charset="2"/>
                      </a:rPr>
                      <m:t>𝚺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샘플의 </a:t>
                </a:r>
                <a:r>
                  <a:rPr lang="ko-KR" altLang="en-US" dirty="0" err="1" smtClean="0">
                    <a:sym typeface="Wingdings" pitchFamily="2" charset="2"/>
                  </a:rPr>
                  <a:t>공분산</a:t>
                </a:r>
                <a:r>
                  <a:rPr lang="ko-KR" altLang="en-US" dirty="0" smtClean="0">
                    <a:sym typeface="Wingdings" pitchFamily="2" charset="2"/>
                  </a:rPr>
                  <a:t> 행렬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(11.16)</a:t>
                </a:r>
                <a:r>
                  <a:rPr lang="ko-KR" altLang="en-US" dirty="0" smtClean="0">
                    <a:sym typeface="Wingdings" pitchFamily="2" charset="2"/>
                  </a:rPr>
                  <a:t>을 풀어 고유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구한 다음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축으로 간주하여 투영함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비선형 데이터에서 정보 손실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32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9040"/>
            <a:ext cx="4213793" cy="2504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7" y="1593446"/>
            <a:ext cx="61341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0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커널 트릭을 적용한 </a:t>
                </a:r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PCA </a:t>
                </a:r>
                <a:r>
                  <a:rPr lang="ko-KR" altLang="en-US" dirty="0" smtClean="0"/>
                  <a:t>개념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 smtClean="0"/>
                  <a:t>고차원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공간에서의 </a:t>
                </a:r>
                <a:r>
                  <a:rPr lang="ko-KR" altLang="en-US" dirty="0" err="1" smtClean="0"/>
                  <a:t>공분산</a:t>
                </a:r>
                <a:r>
                  <a:rPr lang="ko-KR" altLang="en-US" dirty="0" smtClean="0"/>
                  <a:t>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𝚺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원래 공간의 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변환함수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</a:t>
                </a:r>
                <a:r>
                  <a:rPr lang="ko-KR" altLang="en-US" b="1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𝕏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l-GR" altLang="ko-KR" b="1" i="0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𝚽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)</m:t>
                        </m:r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l-GR" altLang="ko-KR" b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𝚽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),⋯,</m:t>
                        </m:r>
                        <m:r>
                          <a:rPr lang="el-GR" altLang="ko-KR" b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𝚽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  <a:sym typeface="Wingdings" pitchFamily="2" charset="2"/>
                              </a:rPr>
                              <m:t>𝒏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으로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변환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변환된 샘플을 원점 중심으로 추가 </a:t>
                </a:r>
                <a:r>
                  <a:rPr lang="ko-KR" altLang="en-US" dirty="0" smtClean="0">
                    <a:sym typeface="Wingdings" pitchFamily="2" charset="2"/>
                  </a:rPr>
                  <a:t>변환하였다고 </a:t>
                </a:r>
                <a:r>
                  <a:rPr lang="ko-KR" altLang="en-US" dirty="0" smtClean="0">
                    <a:sym typeface="Wingdings" pitchFamily="2" charset="2"/>
                  </a:rPr>
                  <a:t>가정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72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" y="1412777"/>
            <a:ext cx="413591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3" y="4581128"/>
            <a:ext cx="6480720" cy="93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97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커널 </a:t>
                </a:r>
                <a:r>
                  <a:rPr lang="en-US" altLang="ko-KR" dirty="0" smtClean="0"/>
                  <a:t>PCA</a:t>
                </a:r>
                <a:r>
                  <a:rPr lang="ko-KR" altLang="en-US" dirty="0" smtClean="0"/>
                  <a:t>는 식 </a:t>
                </a:r>
                <a:r>
                  <a:rPr lang="en-US" altLang="ko-KR" dirty="0" smtClean="0"/>
                  <a:t>(11.18)</a:t>
                </a:r>
                <a:r>
                  <a:rPr lang="ko-KR" altLang="en-US" dirty="0" smtClean="0"/>
                  <a:t>을 풀면 됨</a:t>
                </a: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트릭을 적용하여 </a:t>
                </a:r>
                <a14:m>
                  <m:oMath xmlns:m="http://schemas.openxmlformats.org/officeDocument/2006/math">
                    <m:r>
                      <a:rPr lang="el-GR" altLang="ko-KR" b="1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  <m:r>
                      <a:rPr lang="el-GR" altLang="ko-KR" b="1" i="1">
                        <a:latin typeface="Cambria Math"/>
                        <a:ea typeface="Cambria Math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ko-KR" altLang="en-US" dirty="0" smtClean="0"/>
                  <a:t>계산을 내적 계산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즉 </a:t>
                </a:r>
                <a:r>
                  <a:rPr lang="ko-KR" altLang="en-US" dirty="0" err="1" smtClean="0"/>
                  <a:t>커널함수</a:t>
                </a:r>
                <a:r>
                  <a:rPr lang="ko-KR" altLang="en-US" dirty="0" smtClean="0"/>
                  <a:t> 계산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으로 대치해야 함  </a:t>
                </a:r>
                <a:endParaRPr lang="en-US" altLang="ko-KR" dirty="0"/>
              </a:p>
              <a:p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(11.17)</a:t>
                </a:r>
                <a:r>
                  <a:rPr lang="ko-KR" altLang="en-US" dirty="0" smtClean="0"/>
                  <a:t>과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𝐯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𝚽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ea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(11.18)</a:t>
                </a:r>
                <a:r>
                  <a:rPr lang="ko-KR" altLang="en-US" dirty="0" smtClean="0"/>
                  <a:t>에 대입하면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내적이 나타남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내적 연산을 </a:t>
                </a:r>
                <a:r>
                  <a:rPr lang="ko-KR" altLang="en-US" dirty="0" err="1" smtClean="0">
                    <a:sym typeface="Wingdings" pitchFamily="2" charset="2"/>
                  </a:rPr>
                  <a:t>커널함수</a:t>
                </a:r>
                <a:r>
                  <a:rPr lang="ko-KR" altLang="en-US" dirty="0" smtClean="0">
                    <a:sym typeface="Wingdings" pitchFamily="2" charset="2"/>
                  </a:rPr>
                  <a:t> 계산으로 대치하면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97054"/>
            <a:ext cx="62103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4032448" cy="173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733257"/>
            <a:ext cx="3888432" cy="8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altLang="ko-KR" b="1" smtClean="0">
                        <a:latin typeface="Cambria Math"/>
                        <a:ea typeface="Cambria Math"/>
                      </a:rPr>
                      <m:t>𝚽</m:t>
                    </m:r>
                    <m:r>
                      <a:rPr lang="el-GR" altLang="ko-KR" b="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제거하기 위해 양변에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ko-KR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l-GR" altLang="ko-KR" b="1">
                            <a:latin typeface="Cambria Math"/>
                            <a:ea typeface="Cambria Math"/>
                          </a:rPr>
                          <m:t>𝚽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곱한 후 </a:t>
                </a:r>
                <a:r>
                  <a:rPr lang="ko-KR" altLang="en-US" dirty="0" err="1" smtClean="0"/>
                  <a:t>커널함수로</a:t>
                </a:r>
                <a:r>
                  <a:rPr lang="ko-KR" altLang="en-US" dirty="0" smtClean="0"/>
                  <a:t> 대치하면</a:t>
                </a:r>
                <a:r>
                  <a:rPr lang="en-US" altLang="ko-KR" dirty="0" smtClean="0"/>
                  <a:t>,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그램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𝐆</m:t>
                    </m:r>
                  </m:oMath>
                </a14:m>
                <a:r>
                  <a:rPr lang="ko-KR" altLang="en-US" dirty="0" smtClean="0"/>
                  <a:t>를 이용하여 다시 쓰면</a:t>
                </a:r>
                <a:r>
                  <a:rPr lang="en-US" altLang="ko-KR" dirty="0" smtClean="0"/>
                  <a:t>,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t="-4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729686" cy="841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83207"/>
            <a:ext cx="5458941" cy="218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32136"/>
            <a:ext cx="36099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2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𝜆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ko-KR" altLang="en-US" dirty="0" smtClean="0"/>
                  <a:t>로 대치하면 </a:t>
                </a:r>
                <a:r>
                  <a:rPr lang="en-US" altLang="ko-KR" dirty="0" smtClean="0"/>
                  <a:t>PCA</a:t>
                </a:r>
                <a:r>
                  <a:rPr lang="ko-KR" altLang="en-US" dirty="0" smtClean="0"/>
                  <a:t>와 같은 꼴의 식 </a:t>
                </a:r>
                <a:r>
                  <a:rPr lang="en-US" altLang="ko-KR" dirty="0" smtClean="0"/>
                  <a:t>(11.20)</a:t>
                </a:r>
                <a:r>
                  <a:rPr lang="ko-KR" altLang="en-US" dirty="0" smtClean="0"/>
                  <a:t>을 얻음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공분산</a:t>
                </a:r>
                <a:r>
                  <a:rPr lang="ko-KR" altLang="en-US" dirty="0" smtClean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smtClean="0"/>
                  <a:t>가 그램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𝐆</m:t>
                    </m:r>
                  </m:oMath>
                </a14:m>
                <a:r>
                  <a:rPr lang="ko-KR" altLang="en-US" dirty="0" smtClean="0"/>
                  <a:t>로 바뀜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(11.20)</a:t>
                </a:r>
                <a:r>
                  <a:rPr lang="ko-KR" altLang="en-US" dirty="0" smtClean="0"/>
                  <a:t>을 풀어 </a:t>
                </a: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고윳값에</a:t>
                </a:r>
                <a:r>
                  <a:rPr lang="ko-KR" altLang="en-US" dirty="0" smtClean="0"/>
                  <a:t> 해당하는 고유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/>
                  <a:t>을 구함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내림차순 정렬되어 있고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/>
                  <a:t>은 양수 중 가장 작은 것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(11.21)</a:t>
                </a:r>
                <a:r>
                  <a:rPr lang="ko-KR" altLang="en-US" dirty="0" smtClean="0"/>
                  <a:t>을 이용하여 단위 크기로 바꿈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46378"/>
            <a:ext cx="61341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6261147" cy="64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5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공간 변환은 기계 학습의 핵심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 특징 공간을 목적 달성에 더 유리한 새로운 공간으로 변환하는 작업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앞에서 공부한 사례들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smtClean="0"/>
              <a:t>장의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3-9] 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 smtClean="0"/>
              <a:t>장의 </a:t>
            </a:r>
            <a:r>
              <a:rPr lang="en-US" altLang="ko-KR" dirty="0" smtClean="0"/>
              <a:t>DMLP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CNN: </a:t>
            </a:r>
            <a:r>
              <a:rPr lang="ko-KR" altLang="en-US" dirty="0" smtClean="0"/>
              <a:t>깊은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공간 변환을 통한 좋은 특징 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6.5~6.8</a:t>
            </a:r>
            <a:r>
              <a:rPr lang="ko-KR" altLang="en-US" dirty="0" smtClean="0"/>
              <a:t>절의 공간 변환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비지도 학습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 smtClean="0">
              <a:sym typeface="Wingdings" pitchFamily="2" charset="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20" y="2564904"/>
            <a:ext cx="5446727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1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새로운 샘플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가 들어오면 다음 식을 이용하여 </a:t>
                </a:r>
                <a:r>
                  <a:rPr lang="ko-KR" altLang="en-US" dirty="0" err="1" smtClean="0"/>
                  <a:t>저차원</a:t>
                </a:r>
                <a:r>
                  <a:rPr lang="ko-KR" altLang="en-US" dirty="0" smtClean="0"/>
                  <a:t> 공간의 벡터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𝐚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 변환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𝚽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포함하므로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트릭 적용 필요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위 식에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𝐯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i="1">
                            <a:latin typeface="Cambria Math"/>
                          </a:rPr>
                          <m:t>𝑗</m:t>
                        </m:r>
                        <m:r>
                          <a:rPr lang="en-US" altLang="ko-K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l-GR" altLang="ko-KR" b="1">
                            <a:latin typeface="Cambria Math"/>
                            <a:ea typeface="Cambria Math"/>
                          </a:rPr>
                          <m:t>𝚽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dirty="0" smtClean="0"/>
                  <a:t>를 대입하면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위 식에 있는 내적을 </a:t>
                </a:r>
                <a:r>
                  <a:rPr lang="ko-KR" altLang="en-US" dirty="0" err="1" smtClean="0">
                    <a:sym typeface="Wingdings" pitchFamily="2" charset="2"/>
                  </a:rPr>
                  <a:t>커널함수로</a:t>
                </a:r>
                <a:r>
                  <a:rPr lang="ko-KR" altLang="en-US" dirty="0" smtClean="0">
                    <a:sym typeface="Wingdings" pitchFamily="2" charset="2"/>
                  </a:rPr>
                  <a:t> 대치하면</a:t>
                </a: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1" y="1988839"/>
            <a:ext cx="3228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0" y="3501008"/>
            <a:ext cx="44577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0" y="4923093"/>
            <a:ext cx="7906047" cy="75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71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 SVM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분류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11.4.1 </a:t>
            </a:r>
            <a:r>
              <a:rPr lang="ko-KR" altLang="en-US" dirty="0" smtClean="0">
                <a:sym typeface="Wingdings" pitchFamily="2" charset="2"/>
              </a:rPr>
              <a:t>선형 </a:t>
            </a:r>
            <a:r>
              <a:rPr lang="en-US" altLang="ko-KR" dirty="0" smtClean="0">
                <a:sym typeface="Wingdings" pitchFamily="2" charset="2"/>
              </a:rPr>
              <a:t>SVM</a:t>
            </a:r>
          </a:p>
          <a:p>
            <a:r>
              <a:rPr lang="en-US" altLang="ko-KR" dirty="0" smtClean="0">
                <a:sym typeface="Wingdings" pitchFamily="2" charset="2"/>
              </a:rPr>
              <a:t>11.4.2 </a:t>
            </a:r>
            <a:r>
              <a:rPr lang="ko-KR" altLang="en-US" dirty="0" smtClean="0">
                <a:sym typeface="Wingdings" pitchFamily="2" charset="2"/>
              </a:rPr>
              <a:t>비선형</a:t>
            </a:r>
            <a:r>
              <a:rPr lang="en-US" altLang="ko-KR" dirty="0" smtClean="0">
                <a:sym typeface="Wingdings" pitchFamily="2" charset="2"/>
              </a:rPr>
              <a:t> SVM</a:t>
            </a:r>
          </a:p>
          <a:p>
            <a:r>
              <a:rPr lang="en-US" altLang="ko-KR" dirty="0" smtClean="0">
                <a:sym typeface="Wingdings" pitchFamily="2" charset="2"/>
              </a:rPr>
              <a:t>11.4.3 </a:t>
            </a:r>
            <a:r>
              <a:rPr lang="en-US" altLang="ko-KR" i="1" dirty="0" smtClean="0">
                <a:sym typeface="Wingdings" pitchFamily="2" charset="2"/>
              </a:rPr>
              <a:t>c</a:t>
            </a:r>
            <a:r>
              <a:rPr lang="en-US" altLang="ko-KR" dirty="0" smtClean="0">
                <a:sym typeface="Wingdings" pitchFamily="2" charset="2"/>
              </a:rPr>
              <a:t>-</a:t>
            </a:r>
            <a:r>
              <a:rPr lang="ko-KR" altLang="en-US" dirty="0" smtClean="0">
                <a:sym typeface="Wingdings" pitchFamily="2" charset="2"/>
              </a:rPr>
              <a:t>부류</a:t>
            </a:r>
            <a:r>
              <a:rPr lang="en-US" altLang="ko-KR" dirty="0" smtClean="0">
                <a:sym typeface="Wingdings" pitchFamily="2" charset="2"/>
              </a:rPr>
              <a:t> SVM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472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 SVM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분류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SVM(support vector machine)</a:t>
            </a:r>
            <a:r>
              <a:rPr lang="ko-KR" altLang="en-US" dirty="0" smtClean="0">
                <a:sym typeface="Wingdings" pitchFamily="2" charset="2"/>
              </a:rPr>
              <a:t>은 가장 성공적인 </a:t>
            </a:r>
            <a:r>
              <a:rPr lang="ko-KR" altLang="en-US" dirty="0" err="1" smtClean="0">
                <a:sym typeface="Wingdings" pitchFamily="2" charset="2"/>
              </a:rPr>
              <a:t>커널</a:t>
            </a:r>
            <a:r>
              <a:rPr lang="ko-KR" altLang="en-US" dirty="0" smtClean="0">
                <a:sym typeface="Wingdings" pitchFamily="2" charset="2"/>
              </a:rPr>
              <a:t> 기법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1990</a:t>
            </a:r>
            <a:r>
              <a:rPr lang="ko-KR" altLang="en-US" dirty="0" smtClean="0">
                <a:sym typeface="Wingdings" pitchFamily="2" charset="2"/>
              </a:rPr>
              <a:t>년대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신경망의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성능을 능가하여 인기 있는 모델로 부상</a:t>
            </a:r>
            <a:r>
              <a:rPr lang="en-US" altLang="ko-KR" dirty="0" smtClean="0">
                <a:sym typeface="Wingdings" pitchFamily="2" charset="2"/>
              </a:rPr>
              <a:t>(2000</a:t>
            </a:r>
            <a:r>
              <a:rPr lang="ko-KR" altLang="en-US" dirty="0" smtClean="0">
                <a:sym typeface="Wingdings" pitchFamily="2" charset="2"/>
              </a:rPr>
              <a:t>년대 들어 </a:t>
            </a:r>
            <a:r>
              <a:rPr lang="ko-KR" altLang="en-US" dirty="0" err="1" smtClean="0">
                <a:sym typeface="Wingdings" pitchFamily="2" charset="2"/>
              </a:rPr>
              <a:t>딥러닝에</a:t>
            </a:r>
            <a:r>
              <a:rPr lang="ko-KR" altLang="en-US" dirty="0" smtClean="0">
                <a:sym typeface="Wingdings" pitchFamily="2" charset="2"/>
              </a:rPr>
              <a:t> 밀려 시들한 편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itchFamily="2" charset="2"/>
              </a:rPr>
              <a:t>최근 </a:t>
            </a:r>
            <a:r>
              <a:rPr lang="en-US" altLang="ko-KR" dirty="0" smtClean="0">
                <a:sym typeface="Wingdings" pitchFamily="2" charset="2"/>
              </a:rPr>
              <a:t>SVM</a:t>
            </a:r>
            <a:r>
              <a:rPr lang="ko-KR" altLang="en-US" dirty="0" smtClean="0">
                <a:sym typeface="Wingdings" pitchFamily="2" charset="2"/>
              </a:rPr>
              <a:t>과 </a:t>
            </a:r>
            <a:r>
              <a:rPr lang="ko-KR" altLang="en-US" dirty="0" err="1" smtClean="0">
                <a:sym typeface="Wingdings" pitchFamily="2" charset="2"/>
              </a:rPr>
              <a:t>딥러닝을</a:t>
            </a:r>
            <a:r>
              <a:rPr lang="ko-KR" altLang="en-US" dirty="0" smtClean="0">
                <a:sym typeface="Wingdings" pitchFamily="2" charset="2"/>
              </a:rPr>
              <a:t> 결합하는 접근방법이 시도되고 있음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SVM</a:t>
            </a:r>
            <a:r>
              <a:rPr lang="ko-KR" altLang="en-US" dirty="0">
                <a:sym typeface="Wingdings" pitchFamily="2" charset="2"/>
              </a:rPr>
              <a:t>의 핵심 </a:t>
            </a:r>
            <a:r>
              <a:rPr lang="ko-KR" altLang="en-US" dirty="0" smtClean="0">
                <a:sym typeface="Wingdings" pitchFamily="2" charset="2"/>
              </a:rPr>
              <a:t>아이디어는 </a:t>
            </a:r>
            <a:r>
              <a:rPr lang="ko-KR" altLang="en-US" dirty="0">
                <a:sym typeface="Wingdings" pitchFamily="2" charset="2"/>
              </a:rPr>
              <a:t>여백을 </a:t>
            </a:r>
            <a:r>
              <a:rPr lang="ko-KR" altLang="en-US" dirty="0" smtClean="0">
                <a:sym typeface="Wingdings" pitchFamily="2" charset="2"/>
              </a:rPr>
              <a:t>이용한 일반화 능력 향상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신경망은 ①에서 출발하여 ②에 도달하면 거기서 멈춤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목적함수가 </a:t>
            </a:r>
            <a:r>
              <a:rPr lang="en-US" altLang="ko-KR" dirty="0" smtClean="0">
                <a:sym typeface="Wingdings" pitchFamily="2" charset="2"/>
              </a:rPr>
              <a:t>0</a:t>
            </a:r>
            <a:r>
              <a:rPr lang="ko-KR" altLang="en-US" dirty="0" smtClean="0">
                <a:sym typeface="Wingdings" pitchFamily="2" charset="2"/>
              </a:rPr>
              <a:t>이 되므로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r>
              <a:rPr lang="en-US" altLang="ko-KR" dirty="0" smtClean="0">
                <a:sym typeface="Wingdings" pitchFamily="2" charset="2"/>
              </a:rPr>
              <a:t>SVM</a:t>
            </a:r>
            <a:r>
              <a:rPr lang="ko-KR" altLang="en-US" dirty="0" smtClean="0">
                <a:sym typeface="Wingdings" pitchFamily="2" charset="2"/>
              </a:rPr>
              <a:t>은 ② 대신 ③을 찾음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③은 양쪽 부류에 대해 여백이 커서 일반화 능력이 우월</a:t>
            </a:r>
            <a:r>
              <a:rPr lang="en-US" altLang="ko-KR" dirty="0" smtClean="0">
                <a:sym typeface="Wingdings" pitchFamily="2" charset="2"/>
              </a:rPr>
              <a:t>)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3105339" cy="271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8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우선</a:t>
            </a:r>
            <a:r>
              <a:rPr lang="en-US" altLang="ko-KR" dirty="0" smtClean="0">
                <a:sym typeface="Wingdings" pitchFamily="2" charset="2"/>
              </a:rPr>
              <a:t> 2</a:t>
            </a:r>
            <a:r>
              <a:rPr lang="ko-KR" altLang="en-US" dirty="0" smtClean="0">
                <a:sym typeface="Wingdings" pitchFamily="2" charset="2"/>
              </a:rPr>
              <a:t>부류 선형 분리 가능한 상황으로 국한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11.4.2</a:t>
            </a:r>
            <a:r>
              <a:rPr lang="ko-KR" altLang="en-US" dirty="0" smtClean="0">
                <a:sym typeface="Wingdings" pitchFamily="2" charset="2"/>
              </a:rPr>
              <a:t>절에서 비선형으로 확장</a:t>
            </a:r>
            <a:r>
              <a:rPr lang="en-US" altLang="ko-KR" dirty="0" smtClean="0">
                <a:sym typeface="Wingdings" pitchFamily="2" charset="2"/>
              </a:rPr>
              <a:t>, 11.4.3</a:t>
            </a:r>
            <a:r>
              <a:rPr lang="ko-KR" altLang="en-US" dirty="0" smtClean="0">
                <a:sym typeface="Wingdings" pitchFamily="2" charset="2"/>
              </a:rPr>
              <a:t>절에서 </a:t>
            </a:r>
            <a:r>
              <a:rPr lang="en-US" altLang="ko-KR" i="1" dirty="0" smtClean="0">
                <a:sym typeface="Wingdings" pitchFamily="2" charset="2"/>
              </a:rPr>
              <a:t>c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부류로 확장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이진 선형 분류기의 결정 </a:t>
            </a:r>
            <a:r>
              <a:rPr lang="ko-KR" altLang="en-US" dirty="0" err="1" smtClean="0"/>
              <a:t>초평면을</a:t>
            </a:r>
            <a:r>
              <a:rPr lang="ko-KR" altLang="en-US" dirty="0" smtClean="0"/>
              <a:t> 식 </a:t>
            </a:r>
            <a:r>
              <a:rPr lang="en-US" altLang="ko-KR" dirty="0" smtClean="0"/>
              <a:t>(11.23)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결정 </a:t>
            </a:r>
            <a:r>
              <a:rPr lang="ko-KR" altLang="en-US" dirty="0" err="1" smtClean="0"/>
              <a:t>초평면의</a:t>
            </a:r>
            <a:r>
              <a:rPr lang="ko-KR" altLang="en-US" dirty="0" smtClean="0"/>
              <a:t> 수학적 특성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38749"/>
            <a:ext cx="7564710" cy="34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66" y="3573016"/>
            <a:ext cx="8102873" cy="307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5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33411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5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선형 분리 가능한 상황에서는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직선의 방향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𝐰</m:t>
                    </m:r>
                  </m:oMath>
                </a14:m>
                <a:r>
                  <a:rPr lang="ko-KR" altLang="en-US" dirty="0" smtClean="0"/>
                  <a:t>를 정하면 바이어스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ko-KR" altLang="en-US" dirty="0" smtClean="0"/>
                  <a:t>는 자동으로 정해짐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결정 직선이 두 부류를 완벽히 분류하면서 분할 띠의 중앙에 위치하도록 정함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결정 직선 ①과 ②는 예제임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분할 띠의 경계에 걸쳐있는 샘플이 </a:t>
                </a:r>
                <a:r>
                  <a:rPr lang="ko-KR" altLang="en-US" dirty="0" err="1" smtClean="0"/>
                  <a:t>서포트</a:t>
                </a:r>
                <a:r>
                  <a:rPr lang="ko-KR" altLang="en-US" dirty="0" smtClean="0"/>
                  <a:t> 벡터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분할 띠의 너비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ko-KR" altLang="en-US" dirty="0" smtClean="0"/>
                  <a:t>를 여백</a:t>
                </a:r>
                <a:r>
                  <a:rPr lang="en-US" altLang="ko-KR" baseline="30000" dirty="0" smtClean="0"/>
                  <a:t>margin</a:t>
                </a:r>
                <a:r>
                  <a:rPr lang="ko-KR" altLang="en-US" dirty="0" smtClean="0"/>
                  <a:t>이라 부름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240360" cy="3221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4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 smtClean="0">
                    <a:sym typeface="Wingdings" pitchFamily="2" charset="2"/>
                  </a:rPr>
                  <a:t>SVM</a:t>
                </a:r>
                <a:r>
                  <a:rPr lang="ko-KR" altLang="en-US" dirty="0" smtClean="0">
                    <a:sym typeface="Wingdings" pitchFamily="2" charset="2"/>
                  </a:rPr>
                  <a:t> 학습이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풀어야 하는 문제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방향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찾으면 바이어스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간단한 식으로 계산 가능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[</a:t>
                </a:r>
                <a:r>
                  <a:rPr lang="ko-KR" altLang="en-US" dirty="0" smtClean="0">
                    <a:sym typeface="Wingdings" pitchFamily="2" charset="2"/>
                  </a:rPr>
                  <a:t>그림 </a:t>
                </a:r>
                <a:r>
                  <a:rPr lang="en-US" altLang="ko-KR" dirty="0" smtClean="0">
                    <a:sym typeface="Wingdings" pitchFamily="2" charset="2"/>
                  </a:rPr>
                  <a:t>11-8]</a:t>
                </a:r>
                <a:r>
                  <a:rPr lang="ko-KR" altLang="en-US" dirty="0" smtClean="0">
                    <a:sym typeface="Wingdings" pitchFamily="2" charset="2"/>
                  </a:rPr>
                  <a:t>의 경우 ①이 ②보다 우월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①</a:t>
                </a:r>
                <a:r>
                  <a:rPr lang="ko-KR" altLang="en-US" dirty="0">
                    <a:sym typeface="Wingdings" pitchFamily="2" charset="2"/>
                  </a:rPr>
                  <a:t>이 </a:t>
                </a:r>
                <a:r>
                  <a:rPr lang="ko-KR" altLang="en-US" dirty="0" smtClean="0">
                    <a:sym typeface="Wingdings" pitchFamily="2" charset="2"/>
                  </a:rPr>
                  <a:t>최적일까</a:t>
                </a:r>
                <a:r>
                  <a:rPr lang="en-US" altLang="ko-KR" dirty="0" smtClean="0">
                    <a:sym typeface="Wingdings" pitchFamily="2" charset="2"/>
                  </a:rPr>
                  <a:t>?  </a:t>
                </a:r>
                <a:r>
                  <a:rPr lang="ko-KR" altLang="en-US" dirty="0" smtClean="0">
                    <a:sym typeface="Wingdings" pitchFamily="2" charset="2"/>
                  </a:rPr>
                  <a:t>수학으로 최적을 찾아야 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여백을 공식화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이 식에서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:r>
                  <a:rPr lang="ko-KR" altLang="en-US" dirty="0" err="1" smtClean="0">
                    <a:sym typeface="Wingdings" pitchFamily="2" charset="2"/>
                  </a:rPr>
                  <a:t>서포트</a:t>
                </a:r>
                <a:r>
                  <a:rPr lang="ko-KR" altLang="en-US" dirty="0" smtClean="0">
                    <a:sym typeface="Wingdings" pitchFamily="2" charset="2"/>
                  </a:rPr>
                  <a:t> 벡터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즉 분할 띠의 경계에 있는 샘플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262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47639"/>
            <a:ext cx="61150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4" y="4653136"/>
            <a:ext cx="6192688" cy="70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3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여백을 위한 식 </a:t>
            </a:r>
            <a:r>
              <a:rPr lang="en-US" altLang="ko-KR" dirty="0" smtClean="0">
                <a:sym typeface="Wingdings" pitchFamily="2" charset="2"/>
              </a:rPr>
              <a:t>(11.25)</a:t>
            </a:r>
            <a:r>
              <a:rPr lang="ko-KR" altLang="en-US" dirty="0" smtClean="0">
                <a:sym typeface="Wingdings" pitchFamily="2" charset="2"/>
              </a:rPr>
              <a:t>를 이용하여 문제를 구체화하면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등호가 성립하는 샘플이 </a:t>
            </a:r>
            <a:r>
              <a:rPr lang="ko-KR" altLang="en-US" dirty="0" err="1" smtClean="0">
                <a:sym typeface="Wingdings" pitchFamily="2" charset="2"/>
              </a:rPr>
              <a:t>서포트</a:t>
            </a:r>
            <a:r>
              <a:rPr lang="ko-KR" altLang="en-US" dirty="0" smtClean="0">
                <a:sym typeface="Wingdings" pitchFamily="2" charset="2"/>
              </a:rPr>
              <a:t> 벡터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최소화 문제로 바꿔 쓰면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조건부 최적화 문제임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라그랑주</a:t>
            </a:r>
            <a:r>
              <a:rPr lang="ko-KR" altLang="en-US" dirty="0" smtClean="0">
                <a:sym typeface="Wingdings" pitchFamily="2" charset="2"/>
              </a:rPr>
              <a:t> 승수</a:t>
            </a:r>
            <a:r>
              <a:rPr lang="en-US" altLang="ko-KR" baseline="30000" dirty="0" smtClean="0">
                <a:sym typeface="Wingdings" pitchFamily="2" charset="2"/>
              </a:rPr>
              <a:t>Lagrange multiplier</a:t>
            </a:r>
            <a:r>
              <a:rPr lang="ko-KR" altLang="en-US" dirty="0" smtClean="0">
                <a:sym typeface="Wingdings" pitchFamily="2" charset="2"/>
              </a:rPr>
              <a:t>로 해결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15" y="1556792"/>
            <a:ext cx="5041813" cy="121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15" y="4509120"/>
            <a:ext cx="4969805" cy="87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00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문제</a:t>
            </a:r>
            <a:r>
              <a:rPr lang="en-US" altLang="ko-KR" dirty="0" smtClean="0">
                <a:sym typeface="Wingdings" pitchFamily="2" charset="2"/>
              </a:rPr>
              <a:t> 11-3]</a:t>
            </a:r>
            <a:r>
              <a:rPr lang="ko-KR" altLang="en-US" dirty="0" smtClean="0">
                <a:sym typeface="Wingdings" pitchFamily="2" charset="2"/>
              </a:rPr>
              <a:t>에 해당하는 </a:t>
            </a:r>
            <a:r>
              <a:rPr lang="ko-KR" altLang="en-US" dirty="0" err="1" smtClean="0">
                <a:sym typeface="Wingdings" pitchFamily="2" charset="2"/>
              </a:rPr>
              <a:t>라그랑주함수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(11.26)</a:t>
            </a:r>
            <a:r>
              <a:rPr lang="ko-KR" altLang="en-US" dirty="0" smtClean="0">
                <a:sym typeface="Wingdings" pitchFamily="2" charset="2"/>
              </a:rPr>
              <a:t>의 </a:t>
            </a:r>
            <a:r>
              <a:rPr lang="en-US" altLang="ko-KR" dirty="0" smtClean="0">
                <a:sym typeface="Wingdings" pitchFamily="2" charset="2"/>
              </a:rPr>
              <a:t>KKT </a:t>
            </a:r>
            <a:r>
              <a:rPr lang="ko-KR" altLang="en-US" dirty="0" smtClean="0">
                <a:sym typeface="Wingdings" pitchFamily="2" charset="2"/>
              </a:rPr>
              <a:t>조건</a:t>
            </a:r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412776"/>
            <a:ext cx="6480720" cy="78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37" y="2564904"/>
            <a:ext cx="6123867" cy="180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22" y="4577494"/>
            <a:ext cx="6786882" cy="86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805264"/>
            <a:ext cx="8446914" cy="63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52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(11.27)~(11.30)</a:t>
            </a:r>
            <a:r>
              <a:rPr lang="ko-KR" altLang="en-US" dirty="0" smtClean="0">
                <a:sym typeface="Wingdings" pitchFamily="2" charset="2"/>
              </a:rPr>
              <a:t>의 의미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129736" cy="2952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20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11</a:t>
                </a:r>
                <a:r>
                  <a:rPr lang="ko-KR" altLang="en-US" dirty="0" smtClean="0"/>
                  <a:t>장은 </a:t>
                </a:r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기법</a:t>
                </a:r>
                <a:r>
                  <a:rPr lang="en-US" altLang="ko-KR" baseline="30000" dirty="0" smtClean="0"/>
                  <a:t>kernel method</a:t>
                </a:r>
                <a:r>
                  <a:rPr lang="ko-KR" altLang="en-US" dirty="0" smtClean="0"/>
                  <a:t>을 이용한 공간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원래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특징 공간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ℒ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을 새로운 특징 공간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변환하여 선형에 가까운 데이터 분포를 </a:t>
                </a:r>
                <a:r>
                  <a:rPr lang="ko-KR" altLang="en-US" dirty="0" smtClean="0">
                    <a:sym typeface="Wingdings" pitchFamily="2" charset="2"/>
                  </a:rPr>
                  <a:t>만듦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매우 높은 차원이라 실제 변환은 불가능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트릭을 사용하여 실제 변환하지 않고 변환 효과를 거둠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기법은 메모리 기반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학습이 끝난 후에 훈련집합 전체 또는 일부를 메모리에 저장하고 있다가 예측에 사용</a:t>
                </a:r>
                <a:endParaRPr lang="en-US" altLang="ko-KR" dirty="0" smtClean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85" y="2564904"/>
            <a:ext cx="3858196" cy="243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0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내적이 드러나도록 </a:t>
            </a:r>
            <a:r>
              <a:rPr lang="en-US" altLang="ko-KR" dirty="0" smtClean="0">
                <a:sym typeface="Wingdings" pitchFamily="2" charset="2"/>
              </a:rPr>
              <a:t>Wolfe </a:t>
            </a:r>
            <a:r>
              <a:rPr lang="ko-KR" altLang="en-US" dirty="0" err="1" smtClean="0">
                <a:sym typeface="Wingdings" pitchFamily="2" charset="2"/>
              </a:rPr>
              <a:t>쌍대</a:t>
            </a:r>
            <a:r>
              <a:rPr lang="ko-KR" altLang="en-US" dirty="0" smtClean="0">
                <a:sym typeface="Wingdings" pitchFamily="2" charset="2"/>
              </a:rPr>
              <a:t> 문제로 바꿔 쓰면</a:t>
            </a:r>
            <a:r>
              <a:rPr lang="en-US" altLang="ko-KR" dirty="0" smtClean="0">
                <a:sym typeface="Wingdings" pitchFamily="2" charset="2"/>
              </a:rPr>
              <a:t>,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52673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985273"/>
            <a:ext cx="8600455" cy="121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3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간단한 수식 전개를 통해 풀기 쉬운 형태로 정리하면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문제 </a:t>
            </a:r>
            <a:r>
              <a:rPr lang="en-US" altLang="ko-KR" dirty="0" smtClean="0">
                <a:sym typeface="Wingdings" pitchFamily="2" charset="2"/>
              </a:rPr>
              <a:t>11-5]</a:t>
            </a:r>
            <a:r>
              <a:rPr lang="ko-KR" altLang="en-US" dirty="0" smtClean="0">
                <a:sym typeface="Wingdings" pitchFamily="2" charset="2"/>
              </a:rPr>
              <a:t>의 특성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412776"/>
            <a:ext cx="7592247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48671"/>
            <a:ext cx="7776864" cy="305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7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문제 </a:t>
            </a:r>
            <a:r>
              <a:rPr lang="en-US" altLang="ko-KR" dirty="0" smtClean="0">
                <a:sym typeface="Wingdings" pitchFamily="2" charset="2"/>
              </a:rPr>
              <a:t>11-5]</a:t>
            </a:r>
            <a:r>
              <a:rPr lang="ko-KR" altLang="en-US" dirty="0" smtClean="0">
                <a:sym typeface="Wingdings" pitchFamily="2" charset="2"/>
              </a:rPr>
              <a:t>의 해법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예제 </a:t>
            </a:r>
            <a:r>
              <a:rPr lang="en-US" altLang="ko-KR" dirty="0" smtClean="0">
                <a:sym typeface="Wingdings" pitchFamily="2" charset="2"/>
              </a:rPr>
              <a:t>11-4]</a:t>
            </a:r>
            <a:r>
              <a:rPr lang="ko-KR" altLang="en-US" dirty="0" smtClean="0">
                <a:sym typeface="Wingdings" pitchFamily="2" charset="2"/>
              </a:rPr>
              <a:t>은 단순한 경우 예시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ym typeface="Wingdings" pitchFamily="2" charset="2"/>
              </a:rPr>
              <a:t>문제 이해를 돕기 위한 목적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실제 문제는 분석적 방법 대신 </a:t>
            </a: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11-1]</a:t>
            </a:r>
            <a:r>
              <a:rPr lang="ko-KR" altLang="en-US" dirty="0" smtClean="0">
                <a:sym typeface="Wingdings" pitchFamily="2" charset="2"/>
              </a:rPr>
              <a:t>의 수치적 방법으로 품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5" y="2456627"/>
            <a:ext cx="8386539" cy="406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56" y="920941"/>
            <a:ext cx="6845796" cy="564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16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118698" cy="3571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5" y="4323362"/>
            <a:ext cx="8128595" cy="205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6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1" y="836712"/>
            <a:ext cx="4536503" cy="5760640"/>
          </a:xfrm>
        </p:spPr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선형 분리 불가능한 상황 </a:t>
            </a:r>
            <a:r>
              <a:rPr lang="en-US" altLang="ko-KR" dirty="0" smtClean="0">
                <a:sym typeface="Wingdings" pitchFamily="2" charset="2"/>
              </a:rPr>
              <a:t>([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11-10]</a:t>
            </a:r>
            <a:r>
              <a:rPr lang="ko-KR" altLang="en-US" dirty="0" smtClean="0">
                <a:sym typeface="Wingdings" pitchFamily="2" charset="2"/>
              </a:rPr>
              <a:t>의 예시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 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분할 띠 안에도 샘플을 허용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ym typeface="Wingdings" pitchFamily="2" charset="2"/>
              </a:rPr>
              <a:t>소프트 여백</a:t>
            </a:r>
            <a:r>
              <a:rPr lang="en-US" altLang="ko-KR" baseline="30000" dirty="0" smtClean="0">
                <a:sym typeface="Wingdings" pitchFamily="2" charset="2"/>
              </a:rPr>
              <a:t>soft margin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아이디어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샘플은 세 가지 경우 중 하나</a:t>
            </a:r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8211269" cy="151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49" y="1052736"/>
            <a:ext cx="3852207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15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슬랙 변수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𝜉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도입하여 세 가지 경우를 하나의 식으로 씀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경우 </a:t>
                </a:r>
                <a:r>
                  <a:rPr lang="en-US" altLang="ko-KR" dirty="0" smtClean="0">
                    <a:sym typeface="Wingdings" pitchFamily="2" charset="2"/>
                  </a:rPr>
                  <a:t>1</a:t>
                </a:r>
                <a:r>
                  <a:rPr lang="ko-KR" altLang="en-US" dirty="0" smtClean="0"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𝜉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경우 </a:t>
                </a:r>
                <a:r>
                  <a:rPr lang="en-US" altLang="ko-KR" dirty="0" smtClean="0">
                    <a:sym typeface="Wingdings" pitchFamily="2" charset="2"/>
                  </a:rPr>
                  <a:t>2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sym typeface="Wingdings" pitchFamily="2" charset="2"/>
                      </a:rPr>
                      <m:t>0</m:t>
                    </m:r>
                    <m:r>
                      <a:rPr lang="en-US" altLang="ko-KR" b="0" i="0" smtClean="0">
                        <a:latin typeface="Cambria Math"/>
                        <a:ea typeface="Cambria Math"/>
                        <a:sym typeface="Wingdings" pitchFamily="2" charset="2"/>
                      </a:rPr>
                      <m:t>&lt;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𝜉</m:t>
                    </m:r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≤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1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경우 </a:t>
                </a:r>
                <a:r>
                  <a:rPr lang="en-US" altLang="ko-KR" dirty="0" smtClean="0">
                    <a:sym typeface="Wingdings" pitchFamily="2" charset="2"/>
                  </a:rPr>
                  <a:t>3</a:t>
                </a:r>
                <a:r>
                  <a:rPr lang="ko-KR" altLang="en-US" dirty="0" smtClean="0"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sym typeface="Wingdings" pitchFamily="2" charset="2"/>
                      </a:rPr>
                      <m:t>1&lt;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𝜉</m:t>
                    </m:r>
                  </m:oMath>
                </a14:m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선형 분리가 불가능한 상황의 </a:t>
                </a:r>
                <a:r>
                  <a:rPr lang="en-US" altLang="ko-KR" dirty="0" smtClean="0">
                    <a:sym typeface="Wingdings" pitchFamily="2" charset="2"/>
                  </a:rPr>
                  <a:t>SVM </a:t>
                </a:r>
                <a:r>
                  <a:rPr lang="ko-KR" altLang="en-US" dirty="0" smtClean="0">
                    <a:sym typeface="Wingdings" pitchFamily="2" charset="2"/>
                  </a:rPr>
                  <a:t>문제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3260"/>
            <a:ext cx="6912768" cy="42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0" y="4005064"/>
            <a:ext cx="8204026" cy="66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9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목적함수의 정의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𝐶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어느 항에 비중을 더 둘 지를 결정하는 </a:t>
                </a:r>
                <a:r>
                  <a:rPr lang="ko-KR" altLang="en-US" dirty="0" err="1" smtClean="0">
                    <a:sym typeface="Wingdings" pitchFamily="2" charset="2"/>
                  </a:rPr>
                  <a:t>하이퍼</a:t>
                </a:r>
                <a:r>
                  <a:rPr lang="ko-KR" altLang="en-US" dirty="0" smtClean="0">
                    <a:sym typeface="Wingdings" pitchFamily="2" charset="2"/>
                  </a:rPr>
                  <a:t> 매개변수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(11.32)</a:t>
                </a:r>
                <a:r>
                  <a:rPr lang="ko-KR" altLang="en-US" dirty="0" smtClean="0">
                    <a:sym typeface="Wingdings" pitchFamily="2" charset="2"/>
                  </a:rPr>
                  <a:t>를 이용하여 문제를 다시 쓰면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72" y="1340768"/>
            <a:ext cx="6509916" cy="117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703621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err="1" smtClean="0">
                <a:sym typeface="Wingdings" pitchFamily="2" charset="2"/>
              </a:rPr>
              <a:t>라그랑주함수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(11.33)</a:t>
            </a:r>
            <a:r>
              <a:rPr lang="ko-KR" altLang="en-US" dirty="0" smtClean="0">
                <a:sym typeface="Wingdings" pitchFamily="2" charset="2"/>
              </a:rPr>
              <a:t>의 </a:t>
            </a:r>
            <a:r>
              <a:rPr lang="en-US" altLang="ko-KR" dirty="0" smtClean="0">
                <a:sym typeface="Wingdings" pitchFamily="2" charset="2"/>
              </a:rPr>
              <a:t>KKT </a:t>
            </a:r>
            <a:r>
              <a:rPr lang="ko-KR" altLang="en-US" dirty="0" smtClean="0">
                <a:sym typeface="Wingdings" pitchFamily="2" charset="2"/>
              </a:rPr>
              <a:t>조건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1" y="1412776"/>
            <a:ext cx="8470421" cy="76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5622776" cy="397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8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Wolfe </a:t>
            </a:r>
            <a:r>
              <a:rPr lang="ko-KR" altLang="en-US" dirty="0" err="1" smtClean="0">
                <a:sym typeface="Wingdings" pitchFamily="2" charset="2"/>
              </a:rPr>
              <a:t>쌍대</a:t>
            </a:r>
            <a:r>
              <a:rPr lang="ko-KR" altLang="en-US" dirty="0" smtClean="0">
                <a:sym typeface="Wingdings" pitchFamily="2" charset="2"/>
              </a:rPr>
              <a:t> 문제로 쓰면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601027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51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2" y="1688639"/>
            <a:ext cx="7884107" cy="207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수식을 정리하고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(11.34)~(11.36)</a:t>
                </a:r>
                <a:r>
                  <a:rPr lang="ko-KR" altLang="en-US" dirty="0">
                    <a:sym typeface="Wingdings" pitchFamily="2" charset="2"/>
                  </a:rPr>
                  <a:t>을 식 </a:t>
                </a:r>
                <a:r>
                  <a:rPr lang="en-US" altLang="ko-KR" dirty="0">
                    <a:sym typeface="Wingdings" pitchFamily="2" charset="2"/>
                  </a:rPr>
                  <a:t>(11.33)</a:t>
                </a:r>
                <a:r>
                  <a:rPr lang="ko-KR" altLang="en-US" dirty="0">
                    <a:sym typeface="Wingdings" pitchFamily="2" charset="2"/>
                  </a:rPr>
                  <a:t>에 대입하면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𝐰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𝑏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𝛏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ko-KR" altLang="en-US" b="1" i="1">
                        <a:latin typeface="Cambria Math"/>
                        <a:sym typeface="Wingdings" pitchFamily="2" charset="2"/>
                      </a:rPr>
                      <m:t>𝜷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사라지고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𝛂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남음 </a:t>
                </a:r>
                <a:r>
                  <a:rPr lang="en-US" altLang="ko-KR" dirty="0">
                    <a:sym typeface="Wingdings" pitchFamily="2" charset="2"/>
                  </a:rPr>
                  <a:t> [</a:t>
                </a:r>
                <a:r>
                  <a:rPr lang="ko-KR" altLang="en-US" dirty="0">
                    <a:sym typeface="Wingdings" pitchFamily="2" charset="2"/>
                  </a:rPr>
                  <a:t>문제 </a:t>
                </a:r>
                <a:r>
                  <a:rPr lang="en-US" altLang="ko-KR" dirty="0">
                    <a:sym typeface="Wingdings" pitchFamily="2" charset="2"/>
                  </a:rPr>
                  <a:t>11-5]</a:t>
                </a:r>
                <a:r>
                  <a:rPr lang="ko-KR" altLang="en-US" dirty="0">
                    <a:sym typeface="Wingdings" pitchFamily="2" charset="2"/>
                  </a:rPr>
                  <a:t>의 </a:t>
                </a:r>
                <a:r>
                  <a:rPr lang="ko-KR" altLang="en-US" dirty="0" err="1">
                    <a:sym typeface="Wingdings" pitchFamily="2" charset="2"/>
                  </a:rPr>
                  <a:t>라그랑주함수와</a:t>
                </a:r>
                <a:r>
                  <a:rPr lang="ko-KR" altLang="en-US" dirty="0">
                    <a:sym typeface="Wingdings" pitchFamily="2" charset="2"/>
                  </a:rPr>
                  <a:t> 같게 됨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문제를 다시 쓰면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itchFamily="2" charset="2"/>
                  </a:rPr>
                  <a:t>[</a:t>
                </a:r>
                <a:r>
                  <a:rPr lang="ko-KR" altLang="en-US" dirty="0" smtClean="0">
                    <a:sym typeface="Wingdings" pitchFamily="2" charset="2"/>
                  </a:rPr>
                  <a:t>문제 </a:t>
                </a:r>
                <a:r>
                  <a:rPr lang="en-US" altLang="ko-KR" dirty="0" smtClean="0">
                    <a:sym typeface="Wingdings" pitchFamily="2" charset="2"/>
                  </a:rPr>
                  <a:t>11-5]</a:t>
                </a:r>
                <a:r>
                  <a:rPr lang="ko-KR" altLang="en-US" dirty="0" smtClean="0">
                    <a:sym typeface="Wingdings" pitchFamily="2" charset="2"/>
                  </a:rPr>
                  <a:t>와 달라진 </a:t>
                </a:r>
                <a:r>
                  <a:rPr lang="ko-KR" altLang="en-US" dirty="0">
                    <a:sym typeface="Wingdings" pitchFamily="2" charset="2"/>
                  </a:rPr>
                  <a:t>것</a:t>
                </a:r>
                <a:r>
                  <a:rPr lang="ko-KR" altLang="en-US" dirty="0" smtClean="0">
                    <a:sym typeface="Wingdings" pitchFamily="2" charset="2"/>
                  </a:rPr>
                  <a:t>은 조건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0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0</m:t>
                    </m:r>
                    <m:r>
                      <a:rPr lang="en-US" altLang="ko-KR" i="1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𝐶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바뀐 것 뿐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12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7900938" cy="195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86042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023" y="3933056"/>
            <a:ext cx="5140345" cy="2644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67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4103"/>
            <a:ext cx="8424936" cy="248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" y="4078399"/>
            <a:ext cx="8457948" cy="5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04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357064" cy="346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1128"/>
            <a:ext cx="8357064" cy="187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1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17432" cy="130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8317432" cy="277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0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선형 </a:t>
                </a:r>
                <a:r>
                  <a:rPr lang="en-US" altLang="ko-KR" dirty="0" smtClean="0">
                    <a:sym typeface="Wingdings" pitchFamily="2" charset="2"/>
                  </a:rPr>
                  <a:t>SVM</a:t>
                </a:r>
                <a:r>
                  <a:rPr lang="ko-KR" altLang="en-US" dirty="0" smtClean="0">
                    <a:sym typeface="Wingdings" pitchFamily="2" charset="2"/>
                  </a:rPr>
                  <a:t>을 비선형으로 확장하는 일은 아주 쉬움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itchFamily="2" charset="2"/>
                  </a:rPr>
                  <a:t>[</a:t>
                </a:r>
                <a:r>
                  <a:rPr lang="ko-KR" altLang="en-US" dirty="0" smtClean="0">
                    <a:sym typeface="Wingdings" pitchFamily="2" charset="2"/>
                  </a:rPr>
                  <a:t>문제 </a:t>
                </a:r>
                <a:r>
                  <a:rPr lang="en-US" altLang="ko-KR" dirty="0" smtClean="0">
                    <a:sym typeface="Wingdings" pitchFamily="2" charset="2"/>
                  </a:rPr>
                  <a:t>11-9]</a:t>
                </a:r>
                <a:r>
                  <a:rPr lang="ko-KR" altLang="en-US" dirty="0" smtClean="0">
                    <a:sym typeface="Wingdings" pitchFamily="2" charset="2"/>
                  </a:rPr>
                  <a:t>의 </a:t>
                </a:r>
                <a:r>
                  <a:rPr lang="ko-KR" altLang="en-US" dirty="0" err="1" smtClean="0">
                    <a:sym typeface="Wingdings" pitchFamily="2" charset="2"/>
                  </a:rPr>
                  <a:t>라그랑주함수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ℒ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ko-KR" altLang="en-US" b="1" i="0" smtClean="0">
                        <a:latin typeface="Cambria Math"/>
                        <a:sym typeface="Wingdings" pitchFamily="2" charset="2"/>
                      </a:rPr>
                      <m:t>𝛂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벡터의 내적으로 표현됨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의 벡터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바꿔 쓰면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트릭을 적용하면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6048672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3136"/>
            <a:ext cx="7551283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SVM </a:t>
                </a:r>
                <a:r>
                  <a:rPr lang="ko-KR" altLang="en-US" dirty="0" smtClean="0">
                    <a:sym typeface="Wingdings" pitchFamily="2" charset="2"/>
                  </a:rPr>
                  <a:t>학습 알고리즘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𝕐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  <a:sym typeface="Wingdings" pitchFamily="2" charset="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을</a:t>
                </a:r>
                <a:r>
                  <a:rPr lang="en-US" altLang="ko-KR" dirty="0" smtClean="0">
                    <a:sym typeface="Wingdings" pitchFamily="2" charset="2"/>
                  </a:rPr>
                  <a:t> [</a:t>
                </a:r>
                <a:r>
                  <a:rPr lang="ko-KR" altLang="en-US" dirty="0" smtClean="0">
                    <a:sym typeface="Wingdings" pitchFamily="2" charset="2"/>
                  </a:rPr>
                  <a:t>문제 </a:t>
                </a:r>
                <a:r>
                  <a:rPr lang="en-US" altLang="ko-KR" dirty="0" smtClean="0">
                    <a:sym typeface="Wingdings" pitchFamily="2" charset="2"/>
                  </a:rPr>
                  <a:t>11-10]</a:t>
                </a:r>
                <a:r>
                  <a:rPr lang="ko-KR" altLang="en-US" dirty="0" smtClean="0">
                    <a:sym typeface="Wingdings" pitchFamily="2" charset="2"/>
                  </a:rPr>
                  <a:t>에 대입하여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  <a:sym typeface="Wingdings" pitchFamily="2" charset="2"/>
                      </a:rPr>
                      <m:t>𝛂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  <a:sym typeface="Wingdings" pitchFamily="2" charset="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  <a:sym typeface="Wingdings" pitchFamily="2" charset="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r>
                              <a:rPr lang="en-US" altLang="ko-KR" i="1" smtClean="0">
                                <a:latin typeface="Cambria Math"/>
                                <a:sym typeface="Wingdings" pitchFamily="2" charset="2"/>
                              </a:rPr>
                              <m:t>⋯</m:t>
                            </m:r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  <a:sym typeface="Wingdings" pitchFamily="2" charset="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을 구하는 과정 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itchFamily="2" charset="2"/>
                  </a:rPr>
                  <a:t>[</a:t>
                </a:r>
                <a:r>
                  <a:rPr lang="ko-KR" altLang="en-US" dirty="0" smtClean="0">
                    <a:sym typeface="Wingdings" pitchFamily="2" charset="2"/>
                  </a:rPr>
                  <a:t>문제 </a:t>
                </a:r>
                <a:r>
                  <a:rPr lang="en-US" altLang="ko-KR" dirty="0" smtClean="0">
                    <a:sym typeface="Wingdings" pitchFamily="2" charset="2"/>
                  </a:rPr>
                  <a:t>11.10]</a:t>
                </a:r>
                <a:r>
                  <a:rPr lang="ko-KR" altLang="en-US" dirty="0" smtClean="0">
                    <a:sym typeface="Wingdings" pitchFamily="2" charset="2"/>
                  </a:rPr>
                  <a:t>은 부등식 조건이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개이고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목적함수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ℒ</m:t>
                        </m:r>
                      </m:e>
                    </m:acc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𝛂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:r>
                  <a:rPr lang="en-US" altLang="ko-KR" dirty="0" smtClean="0">
                    <a:sym typeface="Wingdings" pitchFamily="2" charset="2"/>
                  </a:rPr>
                  <a:t>1</a:t>
                </a:r>
                <a:r>
                  <a:rPr lang="ko-KR" altLang="en-US" dirty="0" smtClean="0">
                    <a:sym typeface="Wingdings" pitchFamily="2" charset="2"/>
                  </a:rPr>
                  <a:t>차 항이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개</a:t>
                </a:r>
                <a:r>
                  <a:rPr lang="en-US" altLang="ko-KR" dirty="0" smtClean="0">
                    <a:sym typeface="Wingdings" pitchFamily="2" charset="2"/>
                  </a:rPr>
                  <a:t>, 2</a:t>
                </a:r>
                <a:r>
                  <a:rPr lang="ko-KR" altLang="en-US" dirty="0" smtClean="0">
                    <a:sym typeface="Wingdings" pitchFamily="2" charset="2"/>
                  </a:rPr>
                  <a:t>차 항이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개인 아주 복잡한 식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수치적 알고리즘 필요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작은 문제로 분해하는 전략을 사용함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t="-529" b="-70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140968"/>
            <a:ext cx="5659921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2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예측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알고리즘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선형 </a:t>
                </a:r>
                <a:r>
                  <a:rPr lang="en-US" altLang="ko-KR" dirty="0" smtClean="0">
                    <a:sym typeface="Wingdings" pitchFamily="2" charset="2"/>
                  </a:rPr>
                  <a:t>SVM)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새로운 샘플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 대해 레이블을 예측하려면 식 </a:t>
                </a:r>
                <a:r>
                  <a:rPr lang="en-US" altLang="ko-KR" dirty="0" smtClean="0">
                    <a:sym typeface="Wingdings" pitchFamily="2" charset="2"/>
                  </a:rPr>
                  <a:t>(11.42) </a:t>
                </a:r>
                <a:r>
                  <a:rPr lang="ko-KR" altLang="en-US" dirty="0" smtClean="0">
                    <a:sym typeface="Wingdings" pitchFamily="2" charset="2"/>
                  </a:rPr>
                  <a:t>사용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:r>
                  <a:rPr lang="en-US" altLang="ko-KR" dirty="0" smtClean="0">
                    <a:sym typeface="Wingdings" pitchFamily="2" charset="2"/>
                  </a:rPr>
                  <a:t>[</a:t>
                </a:r>
                <a:r>
                  <a:rPr lang="ko-KR" altLang="en-US" dirty="0" smtClean="0">
                    <a:sym typeface="Wingdings" pitchFamily="2" charset="2"/>
                  </a:rPr>
                  <a:t>알고리즘 </a:t>
                </a:r>
                <a:r>
                  <a:rPr lang="en-US" altLang="ko-KR" dirty="0" smtClean="0">
                    <a:sym typeface="Wingdings" pitchFamily="2" charset="2"/>
                  </a:rPr>
                  <a:t>11-1]</a:t>
                </a:r>
                <a:r>
                  <a:rPr lang="ko-KR" altLang="en-US" dirty="0" smtClean="0">
                    <a:sym typeface="Wingdings" pitchFamily="2" charset="2"/>
                  </a:rPr>
                  <a:t>로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구한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𝛂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이용하여 식 </a:t>
                </a:r>
                <a:r>
                  <a:rPr lang="en-US" altLang="ko-KR" dirty="0" smtClean="0">
                    <a:sym typeface="Wingdings" pitchFamily="2" charset="2"/>
                  </a:rPr>
                  <a:t>(11.43)</a:t>
                </a:r>
                <a:r>
                  <a:rPr lang="ko-KR" altLang="en-US" dirty="0" smtClean="0">
                    <a:sym typeface="Wingdings" pitchFamily="2" charset="2"/>
                  </a:rPr>
                  <a:t>으로 계산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바이어스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식 </a:t>
                </a:r>
                <a:r>
                  <a:rPr lang="en-US" altLang="ko-KR" dirty="0" smtClean="0">
                    <a:sym typeface="Wingdings" pitchFamily="2" charset="2"/>
                  </a:rPr>
                  <a:t>(11.39)</a:t>
                </a:r>
                <a:r>
                  <a:rPr lang="ko-KR" altLang="en-US" dirty="0" smtClean="0">
                    <a:sym typeface="Wingdings" pitchFamily="2" charset="2"/>
                  </a:rPr>
                  <a:t>로 계산 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수치적 정확도를 위해 모든 </a:t>
                </a:r>
                <a:r>
                  <a:rPr lang="ko-KR" altLang="en-US" dirty="0" err="1" smtClean="0">
                    <a:sym typeface="Wingdings" pitchFamily="2" charset="2"/>
                  </a:rPr>
                  <a:t>서포트</a:t>
                </a:r>
                <a:r>
                  <a:rPr lang="ko-KR" altLang="en-US" dirty="0" smtClean="0">
                    <a:sym typeface="Wingdings" pitchFamily="2" charset="2"/>
                  </a:rPr>
                  <a:t> 벡터에 대해 계산한 다음 평균을 취함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5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22" y="1916832"/>
            <a:ext cx="7550423" cy="111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22" y="3748196"/>
            <a:ext cx="6590696" cy="90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3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예측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알고리즘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비선형 </a:t>
                </a:r>
                <a:r>
                  <a:rPr lang="en-US" altLang="ko-KR" dirty="0" smtClean="0">
                    <a:sym typeface="Wingdings" pitchFamily="2" charset="2"/>
                  </a:rPr>
                  <a:t>SVM)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학습 과정에서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변환을 사용했으므로 예측 과정도 </a:t>
                </a:r>
                <a14:m>
                  <m:oMath xmlns:m="http://schemas.openxmlformats.org/officeDocument/2006/math">
                    <m:r>
                      <a:rPr lang="el-GR" altLang="ko-KR" b="1" i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변환을 </a:t>
                </a:r>
                <a:r>
                  <a:rPr lang="ko-KR" altLang="en-US" dirty="0" smtClean="0">
                    <a:sym typeface="Wingdings" pitchFamily="2" charset="2"/>
                  </a:rPr>
                  <a:t>사용해야 함 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실제로는 </a:t>
                </a:r>
                <a:r>
                  <a:rPr lang="ko-KR" altLang="en-US" dirty="0" err="1" smtClean="0">
                    <a:sym typeface="Wingdings" pitchFamily="2" charset="2"/>
                  </a:rPr>
                  <a:t>커널</a:t>
                </a:r>
                <a:r>
                  <a:rPr lang="ko-KR" altLang="en-US" dirty="0" smtClean="0">
                    <a:sym typeface="Wingdings" pitchFamily="2" charset="2"/>
                  </a:rPr>
                  <a:t> 트릭을 사용해야 하므로 내적 형태가 드러나는 수식 필요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다음과 같이 수식 유도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4392488" cy="251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88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비선형 </a:t>
                </a:r>
                <a:r>
                  <a:rPr lang="en-US" altLang="ko-KR" dirty="0" smtClean="0"/>
                  <a:t>SVM </a:t>
                </a:r>
                <a:r>
                  <a:rPr lang="ko-KR" altLang="en-US" dirty="0" smtClean="0"/>
                  <a:t>예측 알고리즘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 err="1" smtClean="0"/>
                  <a:t>커널</a:t>
                </a:r>
                <a:r>
                  <a:rPr lang="ko-KR" altLang="en-US" dirty="0" err="1"/>
                  <a:t>함수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𝐾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미리 계산할 수 없음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lang="ko-KR" altLang="en-US" dirty="0" smtClean="0"/>
                  <a:t>인 샘플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</a:t>
                </a:r>
                <a:r>
                  <a:rPr lang="ko-KR" altLang="en-US" dirty="0" err="1" smtClean="0"/>
                  <a:t>서포트</a:t>
                </a:r>
                <a:r>
                  <a:rPr lang="ko-KR" altLang="en-US" dirty="0" smtClean="0"/>
                  <a:t> 벡터를 모두 저장하고 있다가 새로운 샘플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가 입력되면 그때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𝐾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계산해야 함 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ko-KR" altLang="en-US" dirty="0" smtClean="0"/>
                  <a:t> 메모리 기반 방법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다행스럽게 모든 샘플이 아니라 </a:t>
                </a:r>
                <a:r>
                  <a:rPr lang="ko-KR" altLang="en-US" dirty="0" err="1" smtClean="0"/>
                  <a:t>서포트</a:t>
                </a:r>
                <a:r>
                  <a:rPr lang="ko-KR" altLang="en-US" dirty="0" smtClean="0"/>
                  <a:t> 벡터만 저장하면 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예측 작업에 걸리는 시간은 </a:t>
                </a:r>
                <a:r>
                  <a:rPr lang="ko-KR" altLang="en-US" dirty="0" err="1" smtClean="0">
                    <a:sym typeface="Wingdings" pitchFamily="2" charset="2"/>
                  </a:rPr>
                  <a:t>서포트</a:t>
                </a:r>
                <a:r>
                  <a:rPr lang="ko-KR" altLang="en-US" dirty="0" smtClean="0">
                    <a:sym typeface="Wingdings" pitchFamily="2" charset="2"/>
                  </a:rPr>
                  <a:t> 벡터의 수에 비례 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556792"/>
            <a:ext cx="783869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2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r>
              <a:rPr lang="en-US" altLang="ko-KR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kernel trick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공간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변환 과정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원래 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차원</a:t>
                </a:r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변환 후 벡터의 차원은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dirty="0" smtClean="0"/>
                  <a:t> (</a:t>
                </a:r>
                <a:r>
                  <a:rPr lang="ko-KR" altLang="en-US" dirty="0" err="1" smtClean="0"/>
                  <a:t>커널</a:t>
                </a:r>
                <a:r>
                  <a:rPr lang="ko-KR" altLang="en-US" dirty="0" smtClean="0"/>
                  <a:t> 기법에서는 보통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𝑑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7" y="1874526"/>
            <a:ext cx="7883227" cy="53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342337" cy="271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오픈 소스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LIBSVM (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SVMlight</a:t>
            </a:r>
            <a:r>
              <a:rPr lang="en-US" altLang="ko-KR" dirty="0" smtClean="0"/>
              <a:t> (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SVMJS (</a:t>
            </a:r>
            <a:r>
              <a:rPr lang="ko-KR" altLang="en-US" dirty="0" smtClean="0"/>
              <a:t>데모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R, </a:t>
            </a:r>
            <a:r>
              <a:rPr lang="en-US" altLang="ko-KR" dirty="0" err="1" smtClean="0"/>
              <a:t>Matlab</a:t>
            </a:r>
            <a:r>
              <a:rPr lang="en-US" altLang="ko-KR" dirty="0" smtClean="0"/>
              <a:t>, SAS, Python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OpenCV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활용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가이드라인 </a:t>
            </a:r>
            <a:r>
              <a:rPr lang="en-US" altLang="ko-KR" dirty="0" smtClean="0"/>
              <a:t>[Hsu2016]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05" y="3645024"/>
            <a:ext cx="5505063" cy="2893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59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11.4.3 </a:t>
            </a:r>
            <a:r>
              <a:rPr lang="en-US" altLang="ko-K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부류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앞서 제작한 </a:t>
                </a:r>
                <a:r>
                  <a:rPr lang="en-US" altLang="ko-KR" dirty="0" smtClean="0"/>
                  <a:t>SVM</a:t>
                </a:r>
                <a:r>
                  <a:rPr lang="ko-KR" altLang="en-US" dirty="0" smtClean="0"/>
                  <a:t>은 이진 분류기</a:t>
                </a:r>
                <a:endParaRPr lang="en-US" altLang="ko-KR" dirty="0" smtClean="0"/>
              </a:p>
              <a:p>
                <a:r>
                  <a:rPr lang="en-US" altLang="ko-KR" i="1" dirty="0" smtClean="0"/>
                  <a:t>c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부류 </a:t>
                </a:r>
                <a:r>
                  <a:rPr lang="en-US" altLang="ko-KR" dirty="0" smtClean="0"/>
                  <a:t>SVM</a:t>
                </a:r>
                <a:r>
                  <a:rPr lang="ko-KR" altLang="en-US" dirty="0" smtClean="0"/>
                  <a:t>으로 확장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대</a:t>
                </a:r>
                <a:r>
                  <a:rPr lang="en-US" altLang="ko-KR" i="1" dirty="0" smtClean="0"/>
                  <a:t>c</a:t>
                </a:r>
                <a:r>
                  <a:rPr lang="en-US" altLang="ko-KR" dirty="0" smtClean="0"/>
                  <a:t>-1 </a:t>
                </a:r>
                <a:r>
                  <a:rPr lang="ko-KR" altLang="en-US" dirty="0" smtClean="0"/>
                  <a:t>기법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이진 분류기를 </a:t>
                </a:r>
                <a:r>
                  <a:rPr lang="en-US" altLang="ko-KR" i="1" dirty="0" smtClean="0"/>
                  <a:t>c</a:t>
                </a:r>
                <a:r>
                  <a:rPr lang="ko-KR" altLang="en-US" dirty="0" smtClean="0"/>
                  <a:t>개 만들어 해결 </a:t>
                </a:r>
                <a:r>
                  <a:rPr lang="en-US" altLang="ko-KR" dirty="0" smtClean="0"/>
                  <a:t>(</a:t>
                </a:r>
                <a:r>
                  <a:rPr lang="en-US" altLang="ko-KR" i="1" dirty="0" smtClean="0"/>
                  <a:t>k</a:t>
                </a:r>
                <a:r>
                  <a:rPr lang="ko-KR" altLang="en-US" dirty="0" smtClean="0"/>
                  <a:t>번째 분류기는 부류 </a:t>
                </a:r>
                <a:r>
                  <a:rPr lang="en-US" altLang="ko-KR" i="1" dirty="0" smtClean="0"/>
                  <a:t>k</a:t>
                </a:r>
                <a:r>
                  <a:rPr lang="ko-KR" altLang="en-US" dirty="0" smtClean="0"/>
                  <a:t>와 나머지 </a:t>
                </a:r>
                <a:r>
                  <a:rPr lang="en-US" altLang="ko-KR" i="1" dirty="0" smtClean="0"/>
                  <a:t>c</a:t>
                </a:r>
                <a:r>
                  <a:rPr lang="en-US" altLang="ko-KR" dirty="0" smtClean="0"/>
                  <a:t>-1</a:t>
                </a:r>
                <a:r>
                  <a:rPr lang="ko-KR" altLang="en-US" dirty="0" smtClean="0"/>
                  <a:t>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부류를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분류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 smtClean="0"/>
                  <a:t>최대값을 가지는 부류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</m:acc>
                  </m:oMath>
                </a14:m>
                <a:r>
                  <a:rPr lang="ko-KR" altLang="en-US" dirty="0" err="1" smtClean="0"/>
                  <a:t>으로</a:t>
                </a:r>
                <a:r>
                  <a:rPr lang="ko-KR" altLang="en-US" dirty="0" smtClean="0"/>
                  <a:t> 분류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분류기의 규모가 서로 다른 문제와 훈련집합 불균형 문제를 적절히 다루어야 함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대</a:t>
                </a:r>
                <a:r>
                  <a:rPr lang="en-US" altLang="ko-KR" dirty="0" smtClean="0"/>
                  <a:t>1 </a:t>
                </a:r>
                <a:r>
                  <a:rPr lang="ko-KR" altLang="en-US" dirty="0" smtClean="0"/>
                  <a:t>기법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모든 부류 쌍에 대해 분류기 제작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총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dirty="0" smtClean="0"/>
                  <a:t>개의 이진 분류기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 smtClean="0"/>
                  <a:t>투표로 부류 결정</a:t>
                </a:r>
                <a:endParaRPr lang="en-US" altLang="ko-KR" dirty="0" smtClean="0"/>
              </a:p>
              <a:p>
                <a:pPr lvl="2"/>
                <a:r>
                  <a:rPr lang="en-US" altLang="ko-KR" i="1" dirty="0" smtClean="0"/>
                  <a:t>c</a:t>
                </a:r>
                <a:r>
                  <a:rPr lang="ko-KR" altLang="en-US" dirty="0" smtClean="0"/>
                  <a:t>가 큰 경우 분류기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제작에 많은 시간 소요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실제로는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대</a:t>
                </a:r>
                <a:r>
                  <a:rPr lang="en-US" altLang="ko-KR" i="1" dirty="0" smtClean="0"/>
                  <a:t>c</a:t>
                </a:r>
                <a:r>
                  <a:rPr lang="en-US" altLang="ko-KR" dirty="0" smtClean="0"/>
                  <a:t>-1 </a:t>
                </a:r>
                <a:r>
                  <a:rPr lang="ko-KR" altLang="en-US" dirty="0" smtClean="0"/>
                  <a:t>기법을 주로 사용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b="-20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668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87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회귀를 다시 살펴보기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1.1.3</a:t>
            </a:r>
            <a:r>
              <a:rPr lang="ko-KR" altLang="en-US" dirty="0" smtClean="0"/>
              <a:t>절에서 기계 학습 개념을 설명하는 간단한 예제로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5.4.1</a:t>
            </a:r>
            <a:r>
              <a:rPr lang="ko-KR" altLang="en-US" dirty="0" smtClean="0"/>
              <a:t>절에서 가중치 감쇠를 설명하기 위해 리지 회귀 기법을 제시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11.2</a:t>
            </a:r>
            <a:r>
              <a:rPr lang="ko-KR" altLang="en-US" dirty="0" smtClean="0"/>
              <a:t>절은 리지 회귀에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트릭을 적용하여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리지 회귀로 확장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44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 smtClean="0"/>
                  <a:t>SVM </a:t>
                </a:r>
                <a:r>
                  <a:rPr lang="ko-KR" altLang="en-US" dirty="0" smtClean="0"/>
                  <a:t>회귀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선형 회귀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𝕏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𝕐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>
                                <a:latin typeface="Cambria Math"/>
                                <a:sym typeface="Wingdings" pitchFamily="2" charset="2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y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실수값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선형 회귀 함수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오류함수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1" y="2132856"/>
            <a:ext cx="7519045" cy="339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1" y="3068960"/>
            <a:ext cx="6712059" cy="82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5064"/>
            <a:ext cx="5416277" cy="257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18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비선형으로 확장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(11.46)~(11.47)</a:t>
                </a:r>
                <a:r>
                  <a:rPr lang="ko-KR" altLang="en-US" dirty="0" smtClean="0">
                    <a:sym typeface="Wingdings" pitchFamily="2" charset="2"/>
                  </a:rPr>
                  <a:t>은 비선형으로 확장할 토대가 없음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둔감오류함수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/>
                      </a:rPr>
                      <m:t>𝜖</m:t>
                    </m:r>
                  </m:oMath>
                </a14:m>
                <a:r>
                  <a:rPr lang="en-US" altLang="ko-KR" baseline="30000" dirty="0" smtClean="0"/>
                  <a:t>-insensitive error function</a:t>
                </a:r>
                <a:r>
                  <a:rPr lang="ko-KR" altLang="en-US" dirty="0" smtClean="0"/>
                  <a:t>를 도입하여 비선형 확장 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𝑓</m:t>
                    </m:r>
                    <m:r>
                      <a:rPr lang="en-US" altLang="ko-KR" b="0" i="0" dirty="0" smtClean="0">
                        <a:latin typeface="Cambria Math"/>
                      </a:rPr>
                      <m:t>(</m:t>
                    </m:r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0" i="0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위쪽과 아래쪽으로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ko-KR" altLang="en-US" dirty="0" smtClean="0"/>
                  <a:t>만큼 여백을 둠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여백 안의 샘플은 오류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으로 간주하고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바깥 샘플의 오류는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만큼 줄여줌 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점선 사이 영역을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ko-KR" altLang="en-US" dirty="0" smtClean="0"/>
                  <a:t>튜브라 부름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ko-KR" altLang="en-US" dirty="0" smtClean="0"/>
                  <a:t>은 </a:t>
                </a:r>
                <a:r>
                  <a:rPr lang="ko-KR" altLang="en-US" dirty="0" err="1" smtClean="0"/>
                  <a:t>하이퍼</a:t>
                </a:r>
                <a:r>
                  <a:rPr lang="ko-KR" altLang="en-US" dirty="0" smtClean="0"/>
                  <a:t> 매개변수로서 그만큼의 오류를 감수하겠다는 뜻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80" y="3209181"/>
            <a:ext cx="7439174" cy="7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6" y="4005063"/>
            <a:ext cx="2552504" cy="259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25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세 종류의 샘플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튜브 안의 샘플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검정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sym typeface="Wingdings" pitchFamily="2" charset="2"/>
                      </a:rPr>
                      <m:t>𝜖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𝜖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튜브 </a:t>
                </a:r>
                <a:r>
                  <a:rPr lang="ko-KR" altLang="en-US" dirty="0" smtClean="0">
                    <a:sym typeface="Wingdings" pitchFamily="2" charset="2"/>
                  </a:rPr>
                  <a:t>위쪽 </a:t>
                </a:r>
                <a:r>
                  <a:rPr lang="ko-KR" altLang="en-US" dirty="0">
                    <a:sym typeface="Wingdings" pitchFamily="2" charset="2"/>
                  </a:rPr>
                  <a:t>샘플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빨강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&gt;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𝜖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튜브 </a:t>
                </a:r>
                <a:r>
                  <a:rPr lang="ko-KR" altLang="en-US" dirty="0" smtClean="0">
                    <a:sym typeface="Wingdings" pitchFamily="2" charset="2"/>
                  </a:rPr>
                  <a:t>아래쪽 </a:t>
                </a:r>
                <a:r>
                  <a:rPr lang="ko-KR" altLang="en-US" dirty="0">
                    <a:sym typeface="Wingdings" pitchFamily="2" charset="2"/>
                  </a:rPr>
                  <a:t>샘플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파랑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&lt;−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𝜖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 smtClean="0"/>
                  <a:t>위쪽과 아래쪽 샘플에 </a:t>
                </a:r>
                <a:r>
                  <a:rPr lang="ko-KR" altLang="en-US" dirty="0" err="1" smtClean="0"/>
                  <a:t>슬랙</a:t>
                </a:r>
                <a:r>
                  <a:rPr lang="ko-KR" altLang="en-US" dirty="0" smtClean="0"/>
                  <a:t> 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부여하고 문제를 정의하면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7360493" cy="187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0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라그랑주함수를 구성하고 </a:t>
            </a:r>
            <a:r>
              <a:rPr lang="en-US" altLang="ko-KR" dirty="0" smtClean="0"/>
              <a:t>KKT </a:t>
            </a:r>
            <a:r>
              <a:rPr lang="ko-KR" altLang="en-US" dirty="0" smtClean="0"/>
              <a:t>조건과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트릭을 적용하면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" y="1772816"/>
            <a:ext cx="8351093" cy="253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30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문제 </a:t>
                </a:r>
                <a:r>
                  <a:rPr lang="en-US" altLang="ko-KR" dirty="0" smtClean="0"/>
                  <a:t>11-12]</a:t>
                </a:r>
                <a:r>
                  <a:rPr lang="ko-KR" altLang="en-US" dirty="0" smtClean="0"/>
                  <a:t>를 풀어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b="1" i="0" dirty="0" smtClean="0">
                            <a:latin typeface="Cambria Math"/>
                          </a:rPr>
                          <m:t>𝛂</m:t>
                        </m:r>
                      </m:e>
                    </m:acc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구함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 smtClean="0"/>
                  <a:t>인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샘플은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튜브 안의 </a:t>
                </a:r>
                <a:r>
                  <a:rPr lang="ko-KR" altLang="en-US" dirty="0" smtClean="0">
                    <a:sym typeface="Wingdings" pitchFamily="2" charset="2"/>
                  </a:rPr>
                  <a:t>검정 샘플임</a:t>
                </a:r>
                <a:r>
                  <a:rPr lang="en-US" altLang="ko-KR" dirty="0" smtClean="0">
                    <a:sym typeface="Wingdings" pitchFamily="2" charset="2"/>
                  </a:rPr>
                  <a:t>. </a:t>
                </a:r>
                <a:r>
                  <a:rPr lang="ko-KR" altLang="en-US" dirty="0" smtClean="0">
                    <a:sym typeface="Wingdings" pitchFamily="2" charset="2"/>
                  </a:rPr>
                  <a:t>이를 제외한 샘플이 </a:t>
                </a:r>
                <a:r>
                  <a:rPr lang="ko-KR" altLang="en-US" dirty="0" err="1" smtClean="0">
                    <a:sym typeface="Wingdings" pitchFamily="2" charset="2"/>
                  </a:rPr>
                  <a:t>서포트</a:t>
                </a:r>
                <a:r>
                  <a:rPr lang="ko-KR" altLang="en-US" dirty="0" smtClean="0">
                    <a:sym typeface="Wingdings" pitchFamily="2" charset="2"/>
                  </a:rPr>
                  <a:t> 벡터임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(11.50)</a:t>
                </a:r>
                <a:r>
                  <a:rPr lang="ko-KR" altLang="en-US" dirty="0" smtClean="0"/>
                  <a:t>으로 바이어스를 구함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모든 </a:t>
                </a:r>
                <a:r>
                  <a:rPr lang="ko-KR" altLang="en-US" dirty="0" err="1" smtClean="0"/>
                  <a:t>서포트</a:t>
                </a:r>
                <a:r>
                  <a:rPr lang="ko-KR" altLang="en-US" dirty="0" smtClean="0"/>
                  <a:t> 벡터에 식을 적용한 다음 평균을 취함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r>
                  <a:rPr lang="ko-KR" altLang="en-US" dirty="0" smtClean="0"/>
                  <a:t>예측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서포트</a:t>
                </a:r>
                <a:r>
                  <a:rPr lang="ko-KR" altLang="en-US" dirty="0" smtClean="0"/>
                  <a:t> 벡터가 아닌 샘플은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 smtClean="0"/>
                  <a:t>이므로 식 </a:t>
                </a:r>
                <a:r>
                  <a:rPr lang="en-US" altLang="ko-KR" dirty="0" smtClean="0"/>
                  <a:t>(11.51)</a:t>
                </a:r>
                <a:r>
                  <a:rPr lang="ko-KR" altLang="en-US" dirty="0" smtClean="0"/>
                  <a:t>에 참여할 필요가 없음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SVM </a:t>
                </a:r>
                <a:r>
                  <a:rPr lang="ko-KR" altLang="en-US" dirty="0" smtClean="0"/>
                  <a:t>분류와 마찬가지로 </a:t>
                </a:r>
                <a:r>
                  <a:rPr lang="ko-KR" altLang="en-US" dirty="0" err="1" smtClean="0"/>
                  <a:t>서포트</a:t>
                </a:r>
                <a:r>
                  <a:rPr lang="ko-KR" altLang="en-US" dirty="0" smtClean="0"/>
                  <a:t> 벡터를 저장해야 하며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예측 단계의 속도는 </a:t>
                </a:r>
                <a:r>
                  <a:rPr lang="ko-KR" altLang="en-US" dirty="0" err="1" smtClean="0"/>
                  <a:t>서포트</a:t>
                </a:r>
                <a:r>
                  <a:rPr lang="ko-KR" altLang="en-US" dirty="0" smtClean="0"/>
                  <a:t> 벡터의 수에 비례</a:t>
                </a:r>
                <a:r>
                  <a:rPr lang="en-US" altLang="ko-KR" dirty="0" smtClean="0"/>
                  <a:t>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8" y="2636912"/>
            <a:ext cx="6752803" cy="89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47" y="4077072"/>
            <a:ext cx="7235577" cy="82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6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4" y="1052736"/>
            <a:ext cx="8209384" cy="4962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20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87" y="1340768"/>
            <a:ext cx="8477277" cy="441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10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커널함수와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트릭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원래 특징 공간이 고차원인데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MNIST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784, ILSVRC</a:t>
            </a:r>
            <a:r>
              <a:rPr lang="ko-KR" altLang="en-US" dirty="0" smtClean="0"/>
              <a:t> 영상은</a:t>
            </a:r>
            <a:r>
              <a:rPr lang="en-US" altLang="ko-KR" dirty="0" smtClean="0"/>
              <a:t> 224*224=50176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더 고차원으로 변환하는 일은 거의 불가능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커널함수를</a:t>
            </a:r>
            <a:r>
              <a:rPr lang="ko-KR" altLang="en-US" dirty="0" smtClean="0">
                <a:sym typeface="Wingdings" pitchFamily="2" charset="2"/>
              </a:rPr>
              <a:t> 이용하여 극복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(11.5)</a:t>
            </a:r>
            <a:r>
              <a:rPr lang="ko-KR" altLang="en-US" dirty="0" smtClean="0">
                <a:sym typeface="Wingdings" pitchFamily="2" charset="2"/>
              </a:rPr>
              <a:t>가 </a:t>
            </a:r>
            <a:r>
              <a:rPr lang="ko-KR" altLang="en-US" dirty="0" err="1" smtClean="0">
                <a:sym typeface="Wingdings" pitchFamily="2" charset="2"/>
              </a:rPr>
              <a:t>커널함수일까</a:t>
            </a:r>
            <a:r>
              <a:rPr lang="en-US" altLang="ko-KR" dirty="0" smtClean="0">
                <a:sym typeface="Wingdings" pitchFamily="2" charset="2"/>
              </a:rPr>
              <a:t>?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69401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17" y="4581433"/>
            <a:ext cx="6562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5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416824" cy="580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13678</TotalTime>
  <Words>2307</Words>
  <Application>Microsoft Office PowerPoint</Application>
  <PresentationFormat>화면 슬라이드 쇼(4:3)</PresentationFormat>
  <Paragraphs>492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굴림</vt:lpstr>
      <vt:lpstr>Arial</vt:lpstr>
      <vt:lpstr>아리따M</vt:lpstr>
      <vt:lpstr>Tahoma</vt:lpstr>
      <vt:lpstr>나눔손글씨 펜</vt:lpstr>
      <vt:lpstr>맑은 고딕</vt:lpstr>
      <vt:lpstr>Wingdings</vt:lpstr>
      <vt:lpstr>HY견고딕</vt:lpstr>
      <vt:lpstr>Cambria Math</vt:lpstr>
      <vt:lpstr>1_Office 테마</vt:lpstr>
      <vt:lpstr>11. 커널 기법</vt:lpstr>
      <vt:lpstr>PREVIEW</vt:lpstr>
      <vt:lpstr>PREVIEW</vt:lpstr>
      <vt:lpstr>PowerPoint 프레젠테이션</vt:lpstr>
      <vt:lpstr>11.1 커널 트릭kernel trick</vt:lpstr>
      <vt:lpstr>11.1 커널 트릭</vt:lpstr>
      <vt:lpstr>11.1 커널 트릭</vt:lpstr>
      <vt:lpstr>11.1 커널 트릭</vt:lpstr>
      <vt:lpstr>11.1 커널 트릭</vt:lpstr>
      <vt:lpstr>11.1 커널 트릭</vt:lpstr>
      <vt:lpstr>11.1 커널 트릭</vt:lpstr>
      <vt:lpstr>11.2 커널 리지 회귀kernel ridge regression</vt:lpstr>
      <vt:lpstr>11.2 커널 리지 회귀</vt:lpstr>
      <vt:lpstr>11.2 커널 리지 회귀</vt:lpstr>
      <vt:lpstr>11.3 커널 PCA</vt:lpstr>
      <vt:lpstr>11.3 커널 PCA</vt:lpstr>
      <vt:lpstr>11.3 커널 PCA</vt:lpstr>
      <vt:lpstr>11.3 커널 PCA</vt:lpstr>
      <vt:lpstr>11.3 커널 PCA</vt:lpstr>
      <vt:lpstr>11.3 커널 PCA</vt:lpstr>
      <vt:lpstr>11.4 SVM 분류</vt:lpstr>
      <vt:lpstr>11.4 SVM 분류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11.4.2 비선형 SVM</vt:lpstr>
      <vt:lpstr>11.4.2 비선형 SVM</vt:lpstr>
      <vt:lpstr>11.4.2 비선형 SVM</vt:lpstr>
      <vt:lpstr>11.4.2 비선형 SVM</vt:lpstr>
      <vt:lpstr>11.4.2 비선형 SVM</vt:lpstr>
      <vt:lpstr>11.4.2 비선형 SVM</vt:lpstr>
      <vt:lpstr>11.4.3 c-부류 SVM</vt:lpstr>
      <vt:lpstr>11.5 SVM 회귀</vt:lpstr>
      <vt:lpstr>11.5 SVM 회귀</vt:lpstr>
      <vt:lpstr>11.5 SVM 회귀</vt:lpstr>
      <vt:lpstr>11.5 SVM 회귀</vt:lpstr>
      <vt:lpstr>11.5 SVM 회귀</vt:lpstr>
      <vt:lpstr>11.5 SVM 회귀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1056</cp:revision>
  <cp:lastPrinted>2018-02-28T07:09:12Z</cp:lastPrinted>
  <dcterms:created xsi:type="dcterms:W3CDTF">2006-10-05T04:04:58Z</dcterms:created>
  <dcterms:modified xsi:type="dcterms:W3CDTF">2018-06-08T02:47:49Z</dcterms:modified>
</cp:coreProperties>
</file>